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366" r:id="rId17"/>
    <p:sldId id="367" r:id="rId18"/>
    <p:sldId id="368" r:id="rId19"/>
    <p:sldId id="369" r:id="rId20"/>
    <p:sldId id="270" r:id="rId21"/>
    <p:sldId id="370" r:id="rId22"/>
    <p:sldId id="371" r:id="rId23"/>
    <p:sldId id="372" r:id="rId24"/>
    <p:sldId id="373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376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382" r:id="rId57"/>
    <p:sldId id="294" r:id="rId58"/>
    <p:sldId id="377" r:id="rId59"/>
    <p:sldId id="378" r:id="rId60"/>
    <p:sldId id="379" r:id="rId61"/>
    <p:sldId id="380" r:id="rId62"/>
    <p:sldId id="381" r:id="rId63"/>
    <p:sldId id="295" r:id="rId64"/>
    <p:sldId id="296" r:id="rId65"/>
    <p:sldId id="297" r:id="rId66"/>
    <p:sldId id="298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08" r:id="rId77"/>
    <p:sldId id="309" r:id="rId78"/>
    <p:sldId id="310" r:id="rId79"/>
    <p:sldId id="311" r:id="rId80"/>
    <p:sldId id="312" r:id="rId81"/>
    <p:sldId id="313" r:id="rId82"/>
    <p:sldId id="314" r:id="rId83"/>
    <p:sldId id="315" r:id="rId84"/>
    <p:sldId id="316" r:id="rId85"/>
    <p:sldId id="317" r:id="rId86"/>
    <p:sldId id="398" r:id="rId87"/>
    <p:sldId id="400" r:id="rId88"/>
    <p:sldId id="401" r:id="rId89"/>
    <p:sldId id="402" r:id="rId90"/>
    <p:sldId id="403" r:id="rId91"/>
    <p:sldId id="404" r:id="rId92"/>
    <p:sldId id="406" r:id="rId93"/>
    <p:sldId id="405" r:id="rId94"/>
    <p:sldId id="408" r:id="rId95"/>
    <p:sldId id="407" r:id="rId96"/>
    <p:sldId id="383" r:id="rId97"/>
    <p:sldId id="387" r:id="rId98"/>
    <p:sldId id="389" r:id="rId99"/>
    <p:sldId id="388" r:id="rId100"/>
    <p:sldId id="385" r:id="rId101"/>
    <p:sldId id="386" r:id="rId102"/>
    <p:sldId id="390" r:id="rId103"/>
    <p:sldId id="318" r:id="rId104"/>
    <p:sldId id="319" r:id="rId105"/>
    <p:sldId id="320" r:id="rId106"/>
    <p:sldId id="321" r:id="rId107"/>
    <p:sldId id="322" r:id="rId108"/>
    <p:sldId id="323" r:id="rId109"/>
    <p:sldId id="324" r:id="rId110"/>
    <p:sldId id="325" r:id="rId111"/>
    <p:sldId id="326" r:id="rId112"/>
    <p:sldId id="327" r:id="rId113"/>
    <p:sldId id="328" r:id="rId114"/>
    <p:sldId id="329" r:id="rId115"/>
    <p:sldId id="330" r:id="rId116"/>
    <p:sldId id="331" r:id="rId117"/>
    <p:sldId id="332" r:id="rId118"/>
    <p:sldId id="333" r:id="rId119"/>
    <p:sldId id="334" r:id="rId120"/>
    <p:sldId id="335" r:id="rId121"/>
    <p:sldId id="336" r:id="rId122"/>
    <p:sldId id="337" r:id="rId123"/>
    <p:sldId id="338" r:id="rId124"/>
    <p:sldId id="339" r:id="rId125"/>
    <p:sldId id="340" r:id="rId126"/>
    <p:sldId id="341" r:id="rId127"/>
    <p:sldId id="342" r:id="rId128"/>
    <p:sldId id="343" r:id="rId129"/>
    <p:sldId id="344" r:id="rId130"/>
    <p:sldId id="345" r:id="rId131"/>
    <p:sldId id="346" r:id="rId132"/>
    <p:sldId id="347" r:id="rId133"/>
    <p:sldId id="348" r:id="rId134"/>
    <p:sldId id="349" r:id="rId135"/>
    <p:sldId id="350" r:id="rId136"/>
    <p:sldId id="351" r:id="rId137"/>
    <p:sldId id="352" r:id="rId138"/>
    <p:sldId id="353" r:id="rId139"/>
    <p:sldId id="354" r:id="rId140"/>
    <p:sldId id="355" r:id="rId141"/>
    <p:sldId id="356" r:id="rId142"/>
    <p:sldId id="357" r:id="rId143"/>
    <p:sldId id="358" r:id="rId144"/>
    <p:sldId id="359" r:id="rId145"/>
    <p:sldId id="360" r:id="rId146"/>
    <p:sldId id="361" r:id="rId147"/>
    <p:sldId id="362" r:id="rId148"/>
    <p:sldId id="363" r:id="rId149"/>
    <p:sldId id="364" r:id="rId150"/>
    <p:sldId id="365" r:id="rId15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4" Type="http://schemas.openxmlformats.org/officeDocument/2006/relationships/tableStyles" Target="tableStyles.xml"/><Relationship Id="rId153" Type="http://schemas.openxmlformats.org/officeDocument/2006/relationships/viewProps" Target="viewProps.xml"/><Relationship Id="rId152" Type="http://schemas.openxmlformats.org/officeDocument/2006/relationships/presProps" Target="presProps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99764" y="323877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236595" y="324512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602432" y="32514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13531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589732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66668" y="323877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90467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866668" y="327687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51033" y="32692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23969" y="32427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329112" y="323877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82191"/>
            <a:ext cx="307721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144" y="746135"/>
            <a:ext cx="2955290" cy="1115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18429"/>
            <a:ext cx="1379855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56531" y="3318429"/>
            <a:ext cx="194310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" Target="slide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5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208.png"/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" Target="slide84.xml"/></Relationships>
</file>

<file path=ppt/slides/_rels/slide10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13.png"/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" Target="slide84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" Target="slide84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" Target="slide84.xml"/></Relationships>
</file>

<file path=ppt/slides/_rels/slide10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" Target="slide84.xml"/></Relationships>
</file>

<file path=ppt/slides/_rels/slide10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8.png"/><Relationship Id="rId8" Type="http://schemas.openxmlformats.org/officeDocument/2006/relationships/image" Target="../media/image227.png"/><Relationship Id="rId7" Type="http://schemas.openxmlformats.org/officeDocument/2006/relationships/image" Target="../media/image226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52.png"/><Relationship Id="rId16" Type="http://schemas.openxmlformats.org/officeDocument/2006/relationships/slideLayout" Target="../slideLayouts/slideLayout2.xml"/><Relationship Id="rId15" Type="http://schemas.openxmlformats.org/officeDocument/2006/relationships/slide" Target="slide1.xml"/><Relationship Id="rId14" Type="http://schemas.openxmlformats.org/officeDocument/2006/relationships/image" Target="../media/image233.png"/><Relationship Id="rId13" Type="http://schemas.openxmlformats.org/officeDocument/2006/relationships/image" Target="../media/image232.png"/><Relationship Id="rId12" Type="http://schemas.openxmlformats.org/officeDocument/2006/relationships/image" Target="../media/image231.png"/><Relationship Id="rId11" Type="http://schemas.openxmlformats.org/officeDocument/2006/relationships/image" Target="../media/image230.png"/><Relationship Id="rId10" Type="http://schemas.openxmlformats.org/officeDocument/2006/relationships/image" Target="../media/image229.png"/><Relationship Id="rId1" Type="http://schemas.openxmlformats.org/officeDocument/2006/relationships/slide" Target="slide84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32.png"/><Relationship Id="rId5" Type="http://schemas.openxmlformats.org/officeDocument/2006/relationships/image" Target="../media/image235.png"/><Relationship Id="rId4" Type="http://schemas.openxmlformats.org/officeDocument/2006/relationships/image" Target="../media/image154.png"/><Relationship Id="rId3" Type="http://schemas.openxmlformats.org/officeDocument/2006/relationships/image" Target="../media/image234.png"/><Relationship Id="rId2" Type="http://schemas.openxmlformats.org/officeDocument/2006/relationships/image" Target="../media/image27.png"/><Relationship Id="rId1" Type="http://schemas.openxmlformats.org/officeDocument/2006/relationships/slide" Target="slide84.xml"/></Relationships>
</file>

<file path=ppt/slides/_rels/slide109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image" Target="../media/image236.png"/><Relationship Id="rId11" Type="http://schemas.openxmlformats.org/officeDocument/2006/relationships/slide" Target="slide84.xml"/><Relationship Id="rId10" Type="http://schemas.openxmlformats.org/officeDocument/2006/relationships/slide" Target="slide56.xml"/><Relationship Id="rId1" Type="http://schemas.openxmlformats.org/officeDocument/2006/relationships/slide" Target="slide10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" Target="slide8.xml"/></Relationships>
</file>

<file path=ppt/slides/_rels/slide1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3.png"/><Relationship Id="rId8" Type="http://schemas.openxmlformats.org/officeDocument/2006/relationships/image" Target="../media/image242.png"/><Relationship Id="rId7" Type="http://schemas.openxmlformats.org/officeDocument/2006/relationships/image" Target="../media/image241.png"/><Relationship Id="rId6" Type="http://schemas.openxmlformats.org/officeDocument/2006/relationships/image" Target="../media/image240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3" Type="http://schemas.openxmlformats.org/officeDocument/2006/relationships/image" Target="../media/image237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09.xml"/></Relationships>
</file>

<file path=ppt/slides/_rels/slide1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0.png"/><Relationship Id="rId8" Type="http://schemas.openxmlformats.org/officeDocument/2006/relationships/image" Target="../media/image249.png"/><Relationship Id="rId7" Type="http://schemas.openxmlformats.org/officeDocument/2006/relationships/image" Target="../media/image248.png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Relationship Id="rId3" Type="http://schemas.openxmlformats.org/officeDocument/2006/relationships/image" Target="../media/image244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09.xml"/></Relationships>
</file>

<file path=ppt/slides/_rels/slide1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7.png"/><Relationship Id="rId8" Type="http://schemas.openxmlformats.org/officeDocument/2006/relationships/image" Target="../media/image256.png"/><Relationship Id="rId7" Type="http://schemas.openxmlformats.org/officeDocument/2006/relationships/image" Target="../media/image255.png"/><Relationship Id="rId6" Type="http://schemas.openxmlformats.org/officeDocument/2006/relationships/image" Target="../media/image254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52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image" Target="../media/image259.png"/><Relationship Id="rId11" Type="http://schemas.openxmlformats.org/officeDocument/2006/relationships/image" Target="../media/image258.png"/><Relationship Id="rId10" Type="http://schemas.openxmlformats.org/officeDocument/2006/relationships/image" Target="../media/image83.png"/><Relationship Id="rId1" Type="http://schemas.openxmlformats.org/officeDocument/2006/relationships/slide" Target="slide109.xml"/></Relationships>
</file>

<file path=ppt/slides/_rels/slide1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262.png"/><Relationship Id="rId4" Type="http://schemas.openxmlformats.org/officeDocument/2006/relationships/image" Target="../media/image261.png"/><Relationship Id="rId3" Type="http://schemas.openxmlformats.org/officeDocument/2006/relationships/image" Target="../media/image260.png"/><Relationship Id="rId2" Type="http://schemas.openxmlformats.org/officeDocument/2006/relationships/image" Target="../media/image27.png"/><Relationship Id="rId1" Type="http://schemas.openxmlformats.org/officeDocument/2006/relationships/slide" Target="slide109.xml"/></Relationships>
</file>

<file path=ppt/slides/_rels/slide114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5.png"/><Relationship Id="rId13" Type="http://schemas.openxmlformats.org/officeDocument/2006/relationships/slide" Target="slide109.xml"/><Relationship Id="rId12" Type="http://schemas.openxmlformats.org/officeDocument/2006/relationships/image" Target="../media/image18.png"/><Relationship Id="rId11" Type="http://schemas.openxmlformats.org/officeDocument/2006/relationships/slide" Target="slide84.xml"/><Relationship Id="rId10" Type="http://schemas.openxmlformats.org/officeDocument/2006/relationships/slide" Target="slide56.xml"/><Relationship Id="rId1" Type="http://schemas.openxmlformats.org/officeDocument/2006/relationships/slide" Target="slide114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266.png"/><Relationship Id="rId5" Type="http://schemas.openxmlformats.org/officeDocument/2006/relationships/image" Target="../media/image265.png"/><Relationship Id="rId4" Type="http://schemas.openxmlformats.org/officeDocument/2006/relationships/image" Target="../media/image264.png"/><Relationship Id="rId3" Type="http://schemas.openxmlformats.org/officeDocument/2006/relationships/image" Target="../media/image26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4.png"/><Relationship Id="rId8" Type="http://schemas.openxmlformats.org/officeDocument/2006/relationships/image" Target="../media/image273.png"/><Relationship Id="rId7" Type="http://schemas.openxmlformats.org/officeDocument/2006/relationships/image" Target="../media/image272.png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image" Target="../media/image281.png"/><Relationship Id="rId15" Type="http://schemas.openxmlformats.org/officeDocument/2006/relationships/image" Target="../media/image280.png"/><Relationship Id="rId14" Type="http://schemas.openxmlformats.org/officeDocument/2006/relationships/image" Target="../media/image279.png"/><Relationship Id="rId13" Type="http://schemas.openxmlformats.org/officeDocument/2006/relationships/image" Target="../media/image278.png"/><Relationship Id="rId12" Type="http://schemas.openxmlformats.org/officeDocument/2006/relationships/image" Target="../media/image277.png"/><Relationship Id="rId11" Type="http://schemas.openxmlformats.org/officeDocument/2006/relationships/image" Target="../media/image276.png"/><Relationship Id="rId10" Type="http://schemas.openxmlformats.org/officeDocument/2006/relationships/image" Target="../media/image275.png"/><Relationship Id="rId1" Type="http://schemas.openxmlformats.org/officeDocument/2006/relationships/slide" Target="slide114.xml"/></Relationships>
</file>

<file path=ppt/slides/_rels/slide1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84.png"/><Relationship Id="rId3" Type="http://schemas.openxmlformats.org/officeDocument/2006/relationships/image" Target="../media/image283.png"/><Relationship Id="rId2" Type="http://schemas.openxmlformats.org/officeDocument/2006/relationships/image" Target="../media/image282.png"/><Relationship Id="rId1" Type="http://schemas.openxmlformats.org/officeDocument/2006/relationships/slide" Target="slide114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1.png"/><Relationship Id="rId8" Type="http://schemas.openxmlformats.org/officeDocument/2006/relationships/image" Target="../media/image290.png"/><Relationship Id="rId7" Type="http://schemas.openxmlformats.org/officeDocument/2006/relationships/image" Target="../media/image289.png"/><Relationship Id="rId6" Type="http://schemas.openxmlformats.org/officeDocument/2006/relationships/image" Target="../media/image288.png"/><Relationship Id="rId5" Type="http://schemas.openxmlformats.org/officeDocument/2006/relationships/image" Target="../media/image287.png"/><Relationship Id="rId4" Type="http://schemas.openxmlformats.org/officeDocument/2006/relationships/image" Target="../media/image286.png"/><Relationship Id="rId3" Type="http://schemas.openxmlformats.org/officeDocument/2006/relationships/image" Target="../media/image285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293.png"/><Relationship Id="rId10" Type="http://schemas.openxmlformats.org/officeDocument/2006/relationships/image" Target="../media/image292.png"/><Relationship Id="rId1" Type="http://schemas.openxmlformats.org/officeDocument/2006/relationships/slide" Target="slide114.xml"/></Relationships>
</file>

<file path=ppt/slides/_rels/slide1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0.png"/><Relationship Id="rId8" Type="http://schemas.openxmlformats.org/officeDocument/2006/relationships/image" Target="../media/image299.png"/><Relationship Id="rId7" Type="http://schemas.openxmlformats.org/officeDocument/2006/relationships/image" Target="../media/image298.png"/><Relationship Id="rId6" Type="http://schemas.openxmlformats.org/officeDocument/2006/relationships/image" Target="../media/image297.png"/><Relationship Id="rId5" Type="http://schemas.openxmlformats.org/officeDocument/2006/relationships/image" Target="../media/image296.png"/><Relationship Id="rId4" Type="http://schemas.openxmlformats.org/officeDocument/2006/relationships/image" Target="../media/image295.png"/><Relationship Id="rId3" Type="http://schemas.openxmlformats.org/officeDocument/2006/relationships/image" Target="../media/image294.png"/><Relationship Id="rId2" Type="http://schemas.openxmlformats.org/officeDocument/2006/relationships/image" Target="../media/image27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302.png"/><Relationship Id="rId10" Type="http://schemas.openxmlformats.org/officeDocument/2006/relationships/image" Target="../media/image301.png"/><Relationship Id="rId1" Type="http://schemas.openxmlformats.org/officeDocument/2006/relationships/slide" Target="slide114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.xml"/><Relationship Id="rId2" Type="http://schemas.openxmlformats.org/officeDocument/2006/relationships/image" Target="../media/image51.png"/><Relationship Id="rId1" Type="http://schemas.openxmlformats.org/officeDocument/2006/relationships/slide" Target="slide8.xml"/></Relationships>
</file>

<file path=ppt/slides/_rels/slide1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8.png"/><Relationship Id="rId8" Type="http://schemas.openxmlformats.org/officeDocument/2006/relationships/image" Target="../media/image307.png"/><Relationship Id="rId7" Type="http://schemas.openxmlformats.org/officeDocument/2006/relationships/image" Target="../media/image299.png"/><Relationship Id="rId6" Type="http://schemas.openxmlformats.org/officeDocument/2006/relationships/image" Target="../media/image306.png"/><Relationship Id="rId5" Type="http://schemas.openxmlformats.org/officeDocument/2006/relationships/image" Target="../media/image305.png"/><Relationship Id="rId4" Type="http://schemas.openxmlformats.org/officeDocument/2006/relationships/image" Target="../media/image304.png"/><Relationship Id="rId3" Type="http://schemas.openxmlformats.org/officeDocument/2006/relationships/image" Target="../media/image303.png"/><Relationship Id="rId2" Type="http://schemas.openxmlformats.org/officeDocument/2006/relationships/image" Target="../media/image27.png"/><Relationship Id="rId15" Type="http://schemas.openxmlformats.org/officeDocument/2006/relationships/slideLayout" Target="../slideLayouts/slideLayout2.xml"/><Relationship Id="rId14" Type="http://schemas.openxmlformats.org/officeDocument/2006/relationships/slide" Target="slide1.xml"/><Relationship Id="rId13" Type="http://schemas.openxmlformats.org/officeDocument/2006/relationships/image" Target="../media/image312.png"/><Relationship Id="rId12" Type="http://schemas.openxmlformats.org/officeDocument/2006/relationships/image" Target="../media/image311.png"/><Relationship Id="rId11" Type="http://schemas.openxmlformats.org/officeDocument/2006/relationships/image" Target="../media/image310.png"/><Relationship Id="rId10" Type="http://schemas.openxmlformats.org/officeDocument/2006/relationships/image" Target="../media/image309.png"/><Relationship Id="rId1" Type="http://schemas.openxmlformats.org/officeDocument/2006/relationships/slide" Target="slide114.xml"/></Relationships>
</file>

<file path=ppt/slides/_rels/slide1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8.png"/><Relationship Id="rId8" Type="http://schemas.openxmlformats.org/officeDocument/2006/relationships/image" Target="../media/image317.png"/><Relationship Id="rId7" Type="http://schemas.openxmlformats.org/officeDocument/2006/relationships/image" Target="../media/image316.png"/><Relationship Id="rId6" Type="http://schemas.openxmlformats.org/officeDocument/2006/relationships/image" Target="../media/image25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3" Type="http://schemas.openxmlformats.org/officeDocument/2006/relationships/image" Target="../media/image313.png"/><Relationship Id="rId2" Type="http://schemas.openxmlformats.org/officeDocument/2006/relationships/image" Target="../media/image52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image" Target="../media/image321.png"/><Relationship Id="rId11" Type="http://schemas.openxmlformats.org/officeDocument/2006/relationships/image" Target="../media/image320.png"/><Relationship Id="rId10" Type="http://schemas.openxmlformats.org/officeDocument/2006/relationships/image" Target="../media/image319.png"/><Relationship Id="rId1" Type="http://schemas.openxmlformats.org/officeDocument/2006/relationships/slide" Target="slide114.xml"/></Relationships>
</file>

<file path=ppt/slides/_rels/slide1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8.png"/><Relationship Id="rId8" Type="http://schemas.openxmlformats.org/officeDocument/2006/relationships/image" Target="../media/image327.png"/><Relationship Id="rId7" Type="http://schemas.openxmlformats.org/officeDocument/2006/relationships/image" Target="../media/image326.png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3" Type="http://schemas.openxmlformats.org/officeDocument/2006/relationships/image" Target="../media/image322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329.png"/><Relationship Id="rId1" Type="http://schemas.openxmlformats.org/officeDocument/2006/relationships/slide" Target="slide114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4" Type="http://schemas.openxmlformats.org/officeDocument/2006/relationships/image" Target="../media/image87.png"/><Relationship Id="rId3" Type="http://schemas.openxmlformats.org/officeDocument/2006/relationships/image" Target="../media/image330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336.png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58.png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8.xml"/></Relationships>
</file>

<file path=ppt/slides/_rels/slide1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" Target="slide8.xml"/></Relationships>
</file>

<file path=ppt/slides/_rels/slide1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1.xml"/><Relationship Id="rId5" Type="http://schemas.openxmlformats.org/officeDocument/2006/relationships/image" Target="../media/image335.png"/><Relationship Id="rId4" Type="http://schemas.openxmlformats.org/officeDocument/2006/relationships/image" Target="../media/image334.png"/><Relationship Id="rId3" Type="http://schemas.openxmlformats.org/officeDocument/2006/relationships/image" Target="../media/image333.png"/><Relationship Id="rId2" Type="http://schemas.openxmlformats.org/officeDocument/2006/relationships/image" Target="../media/image27.png"/><Relationship Id="rId1" Type="http://schemas.openxmlformats.org/officeDocument/2006/relationships/slide" Target="slide114.xml"/></Relationships>
</file>

<file path=ppt/slides/_rels/slide148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image" Target="../media/image337.png"/><Relationship Id="rId15" Type="http://schemas.openxmlformats.org/officeDocument/2006/relationships/image" Target="../media/image19.png"/><Relationship Id="rId14" Type="http://schemas.openxmlformats.org/officeDocument/2006/relationships/slide" Target="slide114.xml"/><Relationship Id="rId13" Type="http://schemas.openxmlformats.org/officeDocument/2006/relationships/slide" Target="slide109.xml"/><Relationship Id="rId12" Type="http://schemas.openxmlformats.org/officeDocument/2006/relationships/image" Target="../media/image18.png"/><Relationship Id="rId11" Type="http://schemas.openxmlformats.org/officeDocument/2006/relationships/slide" Target="slide84.xml"/><Relationship Id="rId10" Type="http://schemas.openxmlformats.org/officeDocument/2006/relationships/slide" Target="slide56.xml"/><Relationship Id="rId1" Type="http://schemas.openxmlformats.org/officeDocument/2006/relationships/slide" Target="slide148.xml"/></Relationships>
</file>

<file path=ppt/slides/_rels/slide1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342.png"/><Relationship Id="rId6" Type="http://schemas.openxmlformats.org/officeDocument/2006/relationships/image" Target="../media/image341.png"/><Relationship Id="rId5" Type="http://schemas.openxmlformats.org/officeDocument/2006/relationships/image" Target="../media/image340.png"/><Relationship Id="rId4" Type="http://schemas.openxmlformats.org/officeDocument/2006/relationships/image" Target="../media/image339.png"/><Relationship Id="rId3" Type="http://schemas.openxmlformats.org/officeDocument/2006/relationships/image" Target="../media/image338.png"/><Relationship Id="rId2" Type="http://schemas.openxmlformats.org/officeDocument/2006/relationships/image" Target="../media/image27.png"/><Relationship Id="rId1" Type="http://schemas.openxmlformats.org/officeDocument/2006/relationships/slide" Target="slide14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2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" Target="slide56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66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slide" Target="slide109.xml"/><Relationship Id="rId11" Type="http://schemas.openxmlformats.org/officeDocument/2006/relationships/image" Target="../media/image18.png"/><Relationship Id="rId10" Type="http://schemas.openxmlformats.org/officeDocument/2006/relationships/slide" Target="slide84.xml"/><Relationship Id="rId1" Type="http://schemas.openxmlformats.org/officeDocument/2006/relationships/slide" Target="slide1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5.png"/><Relationship Id="rId19" Type="http://schemas.openxmlformats.org/officeDocument/2006/relationships/slideLayout" Target="../slideLayouts/slideLayout2.xml"/><Relationship Id="rId18" Type="http://schemas.openxmlformats.org/officeDocument/2006/relationships/slide" Target="slide1.xml"/><Relationship Id="rId17" Type="http://schemas.openxmlformats.org/officeDocument/2006/relationships/slide" Target="slide148.xml"/><Relationship Id="rId16" Type="http://schemas.openxmlformats.org/officeDocument/2006/relationships/slide" Target="slide114.xml"/><Relationship Id="rId15" Type="http://schemas.openxmlformats.org/officeDocument/2006/relationships/slide" Target="slide109.xml"/><Relationship Id="rId14" Type="http://schemas.openxmlformats.org/officeDocument/2006/relationships/slide" Target="slide84.xml"/><Relationship Id="rId13" Type="http://schemas.openxmlformats.org/officeDocument/2006/relationships/slide" Target="slide56.xml"/><Relationship Id="rId12" Type="http://schemas.openxmlformats.org/officeDocument/2006/relationships/slide" Target="slide19.xml"/><Relationship Id="rId11" Type="http://schemas.openxmlformats.org/officeDocument/2006/relationships/image" Target="../media/image12.png"/><Relationship Id="rId10" Type="http://schemas.openxmlformats.org/officeDocument/2006/relationships/image" Target="../media/image11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" Target="slide56.xml"/><Relationship Id="rId8" Type="http://schemas.openxmlformats.org/officeDocument/2006/relationships/slide" Target="slide19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slide" Target="slide8.xml"/><Relationship Id="rId2" Type="http://schemas.openxmlformats.org/officeDocument/2006/relationships/image" Target="../media/image13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slide" Target="slide109.xml"/><Relationship Id="rId11" Type="http://schemas.openxmlformats.org/officeDocument/2006/relationships/image" Target="../media/image18.png"/><Relationship Id="rId10" Type="http://schemas.openxmlformats.org/officeDocument/2006/relationships/slide" Target="slide84.xml"/><Relationship Id="rId1" Type="http://schemas.openxmlformats.org/officeDocument/2006/relationships/slide" Target="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27.png"/><Relationship Id="rId1" Type="http://schemas.openxmlformats.org/officeDocument/2006/relationships/slide" Target="slide1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52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82.png"/><Relationship Id="rId1" Type="http://schemas.openxmlformats.org/officeDocument/2006/relationships/slide" Target="slide19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" Target="slide1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91.png"/><Relationship Id="rId7" Type="http://schemas.openxmlformats.org/officeDocument/2006/relationships/image" Target="../media/image90.png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19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103.png"/><Relationship Id="rId1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slide" Target="slide1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8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99.png"/><Relationship Id="rId1" Type="http://schemas.openxmlformats.org/officeDocument/2006/relationships/slide" Target="slide19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0.png"/><Relationship Id="rId10" Type="http://schemas.openxmlformats.org/officeDocument/2006/relationships/image" Target="../media/image103.png"/><Relationship Id="rId1" Type="http://schemas.openxmlformats.org/officeDocument/2006/relationships/slide" Target="slide1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png"/><Relationship Id="rId8" Type="http://schemas.openxmlformats.org/officeDocument/2006/relationships/image" Target="../media/image10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3" Type="http://schemas.openxmlformats.org/officeDocument/2006/relationships/image" Target="../media/image92.png"/><Relationship Id="rId2" Type="http://schemas.openxmlformats.org/officeDocument/2006/relationships/image" Target="../media/image52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04.png"/><Relationship Id="rId10" Type="http://schemas.openxmlformats.org/officeDocument/2006/relationships/image" Target="../media/image103.png"/><Relationship Id="rId1" Type="http://schemas.openxmlformats.org/officeDocument/2006/relationships/slide" Target="slide19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12.png"/><Relationship Id="rId1" Type="http://schemas.openxmlformats.org/officeDocument/2006/relationships/slide" Target="slide19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1.png"/><Relationship Id="rId8" Type="http://schemas.openxmlformats.org/officeDocument/2006/relationships/image" Target="../media/image110.png"/><Relationship Id="rId7" Type="http://schemas.openxmlformats.org/officeDocument/2006/relationships/image" Target="../media/image113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12.png"/><Relationship Id="rId1" Type="http://schemas.openxmlformats.org/officeDocument/2006/relationships/slide" Target="slide19.xml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16.png"/><Relationship Id="rId1" Type="http://schemas.openxmlformats.org/officeDocument/2006/relationships/slide" Target="slide19.xml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image" Target="../media/image122.png"/><Relationship Id="rId7" Type="http://schemas.openxmlformats.org/officeDocument/2006/relationships/image" Target="../media/image121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9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3.png"/><Relationship Id="rId8" Type="http://schemas.openxmlformats.org/officeDocument/2006/relationships/image" Target="../media/image122.png"/><Relationship Id="rId7" Type="http://schemas.openxmlformats.org/officeDocument/2006/relationships/image" Target="../media/image124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9.xml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9.xml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7.png"/><Relationship Id="rId8" Type="http://schemas.openxmlformats.org/officeDocument/2006/relationships/image" Target="../media/image125.png"/><Relationship Id="rId7" Type="http://schemas.openxmlformats.org/officeDocument/2006/relationships/image" Target="../media/image124.png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19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2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" Target="slide19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27.png"/><Relationship Id="rId1" Type="http://schemas.openxmlformats.org/officeDocument/2006/relationships/slide" Target="slide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7.png"/><Relationship Id="rId7" Type="http://schemas.openxmlformats.org/officeDocument/2006/relationships/image" Target="../media/image134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slide" Target="slide109.xml"/><Relationship Id="rId11" Type="http://schemas.openxmlformats.org/officeDocument/2006/relationships/image" Target="../media/image18.png"/><Relationship Id="rId10" Type="http://schemas.openxmlformats.org/officeDocument/2006/relationships/slide" Target="slide84.xml"/><Relationship Id="rId1" Type="http://schemas.openxmlformats.org/officeDocument/2006/relationships/slide" Target="slide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27.png"/><Relationship Id="rId2" Type="http://schemas.openxmlformats.org/officeDocument/2006/relationships/image" Target="../media/image140.png"/><Relationship Id="rId1" Type="http://schemas.openxmlformats.org/officeDocument/2006/relationships/slide" Target="slide56.xml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148.png"/><Relationship Id="rId7" Type="http://schemas.openxmlformats.org/officeDocument/2006/relationships/image" Target="../media/image147.png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27.png"/><Relationship Id="rId2" Type="http://schemas.openxmlformats.org/officeDocument/2006/relationships/image" Target="../media/image143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50.png"/><Relationship Id="rId10" Type="http://schemas.openxmlformats.org/officeDocument/2006/relationships/image" Target="../media/image149.png"/><Relationship Id="rId1" Type="http://schemas.openxmlformats.org/officeDocument/2006/relationships/slide" Target="slide56.xml"/></Relationships>
</file>

<file path=ppt/slides/_rels/slide6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" Target="slide5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52.png"/><Relationship Id="rId1" Type="http://schemas.openxmlformats.org/officeDocument/2006/relationships/slide" Target="slide56.xml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png"/><Relationship Id="rId7" Type="http://schemas.openxmlformats.org/officeDocument/2006/relationships/image" Target="../media/image42.png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56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9.png"/><Relationship Id="rId7" Type="http://schemas.openxmlformats.org/officeDocument/2006/relationships/image" Target="../media/image42.png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56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42.png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2.xml"/><Relationship Id="rId10" Type="http://schemas.openxmlformats.org/officeDocument/2006/relationships/slide" Target="slide1.xml"/><Relationship Id="rId1" Type="http://schemas.openxmlformats.org/officeDocument/2006/relationships/slide" Target="slide56.xml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66.png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5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37.png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67.png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56.xml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3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75.png"/><Relationship Id="rId1" Type="http://schemas.openxmlformats.org/officeDocument/2006/relationships/slide" Target="slide56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4.png"/><Relationship Id="rId8" Type="http://schemas.openxmlformats.org/officeDocument/2006/relationships/image" Target="../media/image176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75.png"/><Relationship Id="rId1" Type="http://schemas.openxmlformats.org/officeDocument/2006/relationships/slide" Target="slide56.xml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76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75.png"/><Relationship Id="rId1" Type="http://schemas.openxmlformats.org/officeDocument/2006/relationships/slide" Target="slide56.xml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7.png"/><Relationship Id="rId8" Type="http://schemas.openxmlformats.org/officeDocument/2006/relationships/image" Target="../media/image176.png"/><Relationship Id="rId7" Type="http://schemas.openxmlformats.org/officeDocument/2006/relationships/image" Target="../media/image172.png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Relationship Id="rId3" Type="http://schemas.openxmlformats.org/officeDocument/2006/relationships/image" Target="../media/image168.pn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78.png"/><Relationship Id="rId1" Type="http://schemas.openxmlformats.org/officeDocument/2006/relationships/slide" Target="slide56.xml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66.png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56.xml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67.png"/><Relationship Id="rId7" Type="http://schemas.openxmlformats.org/officeDocument/2006/relationships/image" Target="../media/image165.png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52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56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1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52.png"/><Relationship Id="rId2" Type="http://schemas.openxmlformats.org/officeDocument/2006/relationships/slide" Target="slide56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2.png"/><Relationship Id="rId8" Type="http://schemas.openxmlformats.org/officeDocument/2006/relationships/image" Target="../media/image184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52.png"/><Relationship Id="rId2" Type="http://schemas.openxmlformats.org/officeDocument/2006/relationships/slide" Target="slide56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52.png"/><Relationship Id="rId2" Type="http://schemas.openxmlformats.org/officeDocument/2006/relationships/slide" Target="slide56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8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" Target="slide56.xml"/><Relationship Id="rId8" Type="http://schemas.openxmlformats.org/officeDocument/2006/relationships/slide" Target="slide19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9.png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slide" Target="slide109.xml"/><Relationship Id="rId11" Type="http://schemas.openxmlformats.org/officeDocument/2006/relationships/image" Target="../media/image18.png"/><Relationship Id="rId10" Type="http://schemas.openxmlformats.org/officeDocument/2006/relationships/slide" Target="slide84.xml"/><Relationship Id="rId1" Type="http://schemas.openxmlformats.org/officeDocument/2006/relationships/slide" Target="slide8.xml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5.png"/><Relationship Id="rId8" Type="http://schemas.openxmlformats.org/officeDocument/2006/relationships/image" Target="../media/image184.png"/><Relationship Id="rId7" Type="http://schemas.openxmlformats.org/officeDocument/2006/relationships/image" Target="../media/image96.png"/><Relationship Id="rId6" Type="http://schemas.openxmlformats.org/officeDocument/2006/relationships/image" Target="../media/image95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Relationship Id="rId3" Type="http://schemas.openxmlformats.org/officeDocument/2006/relationships/image" Target="../media/image52.png"/><Relationship Id="rId2" Type="http://schemas.openxmlformats.org/officeDocument/2006/relationships/slide" Target="slide56.xml"/><Relationship Id="rId12" Type="http://schemas.openxmlformats.org/officeDocument/2006/relationships/slideLayout" Target="../slideLayouts/slideLayout2.xml"/><Relationship Id="rId11" Type="http://schemas.openxmlformats.org/officeDocument/2006/relationships/slide" Target="slide1.xml"/><Relationship Id="rId10" Type="http://schemas.openxmlformats.org/officeDocument/2006/relationships/image" Target="../media/image186.png"/><Relationship Id="rId1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" Target="slide5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52.png"/><Relationship Id="rId1" Type="http://schemas.openxmlformats.org/officeDocument/2006/relationships/slide" Target="slide56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27.png"/><Relationship Id="rId1" Type="http://schemas.openxmlformats.org/officeDocument/2006/relationships/slide" Target="slide56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" Target="slide19.xml"/><Relationship Id="rId8" Type="http://schemas.openxmlformats.org/officeDocument/2006/relationships/image" Target="../media/image191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" Target="slide8.xml"/><Relationship Id="rId3" Type="http://schemas.openxmlformats.org/officeDocument/2006/relationships/slide" Target="slide3.xml"/><Relationship Id="rId2" Type="http://schemas.openxmlformats.org/officeDocument/2006/relationships/image" Target="../media/image38.png"/><Relationship Id="rId18" Type="http://schemas.openxmlformats.org/officeDocument/2006/relationships/slideLayout" Target="../slideLayouts/slideLayout2.xml"/><Relationship Id="rId17" Type="http://schemas.openxmlformats.org/officeDocument/2006/relationships/slide" Target="slide1.xml"/><Relationship Id="rId16" Type="http://schemas.openxmlformats.org/officeDocument/2006/relationships/slide" Target="slide148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slide" Target="slide114.xml"/><Relationship Id="rId12" Type="http://schemas.openxmlformats.org/officeDocument/2006/relationships/slide" Target="slide109.xml"/><Relationship Id="rId11" Type="http://schemas.openxmlformats.org/officeDocument/2006/relationships/image" Target="../media/image18.png"/><Relationship Id="rId10" Type="http://schemas.openxmlformats.org/officeDocument/2006/relationships/slide" Target="slide56.xml"/><Relationship Id="rId1" Type="http://schemas.openxmlformats.org/officeDocument/2006/relationships/slide" Target="slide8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3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6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" Target="slide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7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9.jpe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0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51001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95426"/>
            <a:ext cx="4483735" cy="840740"/>
            <a:chOff x="87743" y="595426"/>
            <a:chExt cx="4483735" cy="84074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33995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21295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601560"/>
              <a:ext cx="50800" cy="7324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95426"/>
              <a:ext cx="4432935" cy="789940"/>
            </a:xfrm>
            <a:custGeom>
              <a:avLst/>
              <a:gdLst/>
              <a:ahLst/>
              <a:cxnLst/>
              <a:rect l="l" t="t" r="r" b="b"/>
              <a:pathLst>
                <a:path w="4432935" h="789940">
                  <a:moveTo>
                    <a:pt x="4432567" y="0"/>
                  </a:moveTo>
                  <a:lnTo>
                    <a:pt x="0" y="0"/>
                  </a:lnTo>
                  <a:lnTo>
                    <a:pt x="0" y="738568"/>
                  </a:lnTo>
                  <a:lnTo>
                    <a:pt x="4008" y="758293"/>
                  </a:lnTo>
                  <a:lnTo>
                    <a:pt x="14922" y="774446"/>
                  </a:lnTo>
                  <a:lnTo>
                    <a:pt x="31075" y="785360"/>
                  </a:lnTo>
                  <a:lnTo>
                    <a:pt x="50800" y="789368"/>
                  </a:lnTo>
                  <a:lnTo>
                    <a:pt x="4381767" y="789368"/>
                  </a:lnTo>
                  <a:lnTo>
                    <a:pt x="4401492" y="785360"/>
                  </a:lnTo>
                  <a:lnTo>
                    <a:pt x="4417644" y="774446"/>
                  </a:lnTo>
                  <a:lnTo>
                    <a:pt x="4428558" y="758293"/>
                  </a:lnTo>
                  <a:lnTo>
                    <a:pt x="4432567" y="73856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39663"/>
              <a:ext cx="0" cy="713740"/>
            </a:xfrm>
            <a:custGeom>
              <a:avLst/>
              <a:gdLst/>
              <a:ahLst/>
              <a:cxnLst/>
              <a:rect l="l" t="t" r="r" b="b"/>
              <a:pathLst>
                <a:path h="713740">
                  <a:moveTo>
                    <a:pt x="0" y="7133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269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142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0156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64792" y="651507"/>
            <a:ext cx="14789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0" spc="-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Top-</a:t>
            </a:r>
            <a:r>
              <a:rPr b="0" spc="-4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Down</a:t>
            </a:r>
            <a:r>
              <a:rPr b="0" spc="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b="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Parsing</a:t>
            </a:r>
            <a:endParaRPr b="0" spc="-10" dirty="0">
              <a:solidFill>
                <a:srgbClr val="FFFFFF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0321" y="912773"/>
            <a:ext cx="68770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Lecture</a:t>
            </a:r>
            <a:r>
              <a:rPr sz="1100" spc="-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7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Section</a:t>
            </a:r>
            <a:r>
              <a:rPr sz="1100" spc="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4.4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1447" y="1593289"/>
            <a:ext cx="2065655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11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1100" cap="small" spc="-10" dirty="0">
                <a:latin typeface="Palatino Linotype" panose="02040502050505030304"/>
                <a:cs typeface="Palatino Linotype" panose="02040502050505030304"/>
              </a:rPr>
              <a:t>aruqui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ts val="955"/>
              </a:lnSpc>
              <a:spcBef>
                <a:spcPts val="140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8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Professor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Dept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Computer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Science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Engineering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University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Chittaong,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Bangladesh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Email:</a:t>
            </a:r>
            <a:r>
              <a:rPr sz="800" spc="2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i="1" spc="40" dirty="0">
                <a:latin typeface="Palatino Linotype" panose="02040502050505030304"/>
                <a:cs typeface="Palatino Linotype" panose="02040502050505030304"/>
                <a:hlinkClick r:id="rId4"/>
              </a:rPr>
              <a:t>rokan@cu.ac.bd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38730" y="339658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9113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6915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158299" y="3383746"/>
            <a:ext cx="203200" cy="55880"/>
            <a:chOff x="3158299" y="3383746"/>
            <a:chExt cx="203200" cy="55880"/>
          </a:xfrm>
        </p:grpSpPr>
        <p:sp>
          <p:nvSpPr>
            <p:cNvPr id="19" name="object 19"/>
            <p:cNvSpPr/>
            <p:nvPr/>
          </p:nvSpPr>
          <p:spPr>
            <a:xfrm>
              <a:off x="3221468" y="338627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299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457486" y="3382480"/>
            <a:ext cx="203200" cy="58419"/>
            <a:chOff x="3457486" y="3382480"/>
            <a:chExt cx="203200" cy="58419"/>
          </a:xfrm>
        </p:grpSpPr>
        <p:sp>
          <p:nvSpPr>
            <p:cNvPr id="22" name="object 22"/>
            <p:cNvSpPr/>
            <p:nvPr/>
          </p:nvSpPr>
          <p:spPr>
            <a:xfrm>
              <a:off x="3546387" y="33989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57486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33687" y="33862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56673" y="3382480"/>
            <a:ext cx="203200" cy="58419"/>
            <a:chOff x="3756673" y="3382480"/>
            <a:chExt cx="203200" cy="58419"/>
          </a:xfrm>
        </p:grpSpPr>
        <p:sp>
          <p:nvSpPr>
            <p:cNvPr id="26" name="object 26"/>
            <p:cNvSpPr/>
            <p:nvPr/>
          </p:nvSpPr>
          <p:spPr>
            <a:xfrm>
              <a:off x="3832873" y="338627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56673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32873" y="342437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132060" y="33862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337275" y="3383746"/>
            <a:ext cx="238760" cy="57150"/>
            <a:chOff x="4337275" y="3383746"/>
            <a:chExt cx="238760" cy="57150"/>
          </a:xfrm>
        </p:grpSpPr>
        <p:sp>
          <p:nvSpPr>
            <p:cNvPr id="31" name="object 31"/>
            <p:cNvSpPr/>
            <p:nvPr/>
          </p:nvSpPr>
          <p:spPr>
            <a:xfrm>
              <a:off x="4461727" y="341675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4663" y="33902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39806" y="338627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Nullability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2313"/>
            <a:ext cx="4483735" cy="1031875"/>
            <a:chOff x="87743" y="1292313"/>
            <a:chExt cx="4483735" cy="10318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738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2230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960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2313"/>
              <a:ext cx="50800" cy="929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1664"/>
              <a:ext cx="4432935" cy="791845"/>
            </a:xfrm>
            <a:custGeom>
              <a:avLst/>
              <a:gdLst/>
              <a:ahLst/>
              <a:cxnLst/>
              <a:rect l="l" t="t" r="r" b="b"/>
              <a:pathLst>
                <a:path w="4432935" h="791844">
                  <a:moveTo>
                    <a:pt x="4432567" y="0"/>
                  </a:moveTo>
                  <a:lnTo>
                    <a:pt x="0" y="0"/>
                  </a:lnTo>
                  <a:lnTo>
                    <a:pt x="0" y="740644"/>
                  </a:lnTo>
                  <a:lnTo>
                    <a:pt x="4008" y="760369"/>
                  </a:lnTo>
                  <a:lnTo>
                    <a:pt x="14922" y="776522"/>
                  </a:lnTo>
                  <a:lnTo>
                    <a:pt x="31075" y="787436"/>
                  </a:lnTo>
                  <a:lnTo>
                    <a:pt x="50800" y="791445"/>
                  </a:lnTo>
                  <a:lnTo>
                    <a:pt x="4381767" y="791445"/>
                  </a:lnTo>
                  <a:lnTo>
                    <a:pt x="4401492" y="787436"/>
                  </a:lnTo>
                  <a:lnTo>
                    <a:pt x="4417644" y="776522"/>
                  </a:lnTo>
                  <a:lnTo>
                    <a:pt x="4428558" y="760369"/>
                  </a:lnTo>
                  <a:lnTo>
                    <a:pt x="4432567" y="74064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0417"/>
              <a:ext cx="0" cy="911225"/>
            </a:xfrm>
            <a:custGeom>
              <a:avLst/>
              <a:gdLst/>
              <a:ahLst/>
              <a:cxnLst/>
              <a:rect l="l" t="t" r="r" b="b"/>
              <a:pathLst>
                <a:path h="911225">
                  <a:moveTo>
                    <a:pt x="0" y="91094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77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50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231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1189022"/>
            <a:ext cx="1839595" cy="457834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(Nullable)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nullable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if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64829" y="1724963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∗</a:t>
            </a:r>
            <a:endParaRPr sz="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80044" y="1766175"/>
            <a:ext cx="448309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⇒</a:t>
            </a:r>
            <a:r>
              <a:rPr sz="11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ε.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913135" y="533117"/>
            <a:ext cx="670560" cy="3200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9380" marR="5080" indent="-107315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+TE’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10-47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3077210" cy="430530"/>
          </a:xfrm>
        </p:spPr>
        <p:txBody>
          <a:bodyPr/>
          <a:p>
            <a:r>
              <a:rPr lang="en-US" altLang="en-US"/>
              <a:t>Lec-10: What is LL(1) Parser | How it Works | Full Concept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0_ What is LL(1) Parser _ How it Works _ Full Concept 9-3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Nullability</a:t>
            </a:r>
            <a:r>
              <a:rPr spc="295" dirty="0"/>
              <a:t> </a:t>
            </a:r>
            <a:r>
              <a:rPr spc="55" dirty="0"/>
              <a:t>and</a:t>
            </a:r>
            <a:r>
              <a:rPr spc="295" dirty="0"/>
              <a:t> </a:t>
            </a:r>
            <a:r>
              <a:rPr spc="135" dirty="0"/>
              <a:t>FIRST</a:t>
            </a:r>
            <a:r>
              <a:rPr spc="295" dirty="0"/>
              <a:t> </a:t>
            </a:r>
            <a:r>
              <a:rPr dirty="0"/>
              <a:t>for</a:t>
            </a:r>
            <a:r>
              <a:rPr spc="295" dirty="0"/>
              <a:t> </a:t>
            </a:r>
            <a:r>
              <a:rPr spc="40" dirty="0"/>
              <a:t>Strings</a:t>
            </a:r>
            <a:endParaRPr spc="4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31061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420876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644700"/>
            <a:ext cx="52527" cy="525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487260"/>
            <a:ext cx="3539490" cy="74168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670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column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terminal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 $.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2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$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end-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of-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marker.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cell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represents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combination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A,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a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1876094"/>
            <a:ext cx="65201" cy="652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120176"/>
            <a:ext cx="65201" cy="6520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932" y="2208732"/>
            <a:ext cx="20008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terminal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021" y="1337688"/>
            <a:ext cx="261493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875155" algn="l"/>
              </a:tabLst>
            </a:pPr>
            <a:r>
              <a:rPr sz="1500" baseline="300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500" spc="-30" baseline="3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500" spc="-67" baseline="3000" dirty="0">
                <a:latin typeface="Palatino Linotype" panose="02040502050505030304"/>
                <a:cs typeface="Palatino Linotype" panose="02040502050505030304"/>
              </a:rPr>
              <a:t>row</a:t>
            </a:r>
            <a:r>
              <a:rPr sz="1500" spc="-30" baseline="3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500" baseline="3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500" spc="-22" baseline="3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500" baseline="30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500" spc="-30" baseline="30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500" spc="-15" baseline="3000" dirty="0">
                <a:latin typeface="Palatino Linotype" panose="02040502050505030304"/>
                <a:cs typeface="Palatino Linotype" panose="02040502050505030304"/>
              </a:rPr>
              <a:t>nonterminal,</a:t>
            </a:r>
            <a:r>
              <a:rPr sz="1500" baseline="3000" dirty="0">
                <a:latin typeface="Palatino Linotype" panose="02040502050505030304"/>
                <a:cs typeface="Palatino Linotype" panose="02040502050505030304"/>
              </a:rPr>
              <a:t>	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E, F,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T,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E’,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888936" y="1552622"/>
            <a:ext cx="78486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 +, *, (,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),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21005" y="2291021"/>
            <a:ext cx="1898650" cy="923290"/>
            <a:chOff x="2121005" y="2291021"/>
            <a:chExt cx="1898650" cy="923290"/>
          </a:xfrm>
        </p:grpSpPr>
        <p:sp>
          <p:nvSpPr>
            <p:cNvPr id="16" name="object 16"/>
            <p:cNvSpPr/>
            <p:nvPr/>
          </p:nvSpPr>
          <p:spPr>
            <a:xfrm>
              <a:off x="2511978" y="2422775"/>
              <a:ext cx="1226820" cy="621030"/>
            </a:xfrm>
            <a:custGeom>
              <a:avLst/>
              <a:gdLst/>
              <a:ahLst/>
              <a:cxnLst/>
              <a:rect l="l" t="t" r="r" b="b"/>
              <a:pathLst>
                <a:path w="1226820" h="621030">
                  <a:moveTo>
                    <a:pt x="-5" y="620976"/>
                  </a:moveTo>
                  <a:lnTo>
                    <a:pt x="1226313" y="620976"/>
                  </a:lnTo>
                  <a:lnTo>
                    <a:pt x="1226313" y="0"/>
                  </a:lnTo>
                  <a:lnTo>
                    <a:pt x="-5" y="0"/>
                  </a:lnTo>
                  <a:lnTo>
                    <a:pt x="-5" y="620976"/>
                  </a:lnTo>
                  <a:close/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741791" y="2305353"/>
              <a:ext cx="0" cy="849630"/>
            </a:xfrm>
            <a:custGeom>
              <a:avLst/>
              <a:gdLst/>
              <a:ahLst/>
              <a:cxnLst/>
              <a:rect l="l" t="t" r="r" b="b"/>
              <a:pathLst>
                <a:path h="849630">
                  <a:moveTo>
                    <a:pt x="0" y="0"/>
                  </a:moveTo>
                  <a:lnTo>
                    <a:pt x="0" y="0"/>
                  </a:lnTo>
                  <a:lnTo>
                    <a:pt x="0" y="799616"/>
                  </a:lnTo>
                  <a:lnTo>
                    <a:pt x="0" y="849593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41994" y="2331927"/>
              <a:ext cx="0" cy="873125"/>
            </a:xfrm>
            <a:custGeom>
              <a:avLst/>
              <a:gdLst/>
              <a:ahLst/>
              <a:cxnLst/>
              <a:rect l="l" t="t" r="r" b="b"/>
              <a:pathLst>
                <a:path h="873125">
                  <a:moveTo>
                    <a:pt x="4" y="0"/>
                  </a:moveTo>
                  <a:lnTo>
                    <a:pt x="4" y="0"/>
                  </a:lnTo>
                  <a:lnTo>
                    <a:pt x="4" y="821705"/>
                  </a:lnTo>
                  <a:lnTo>
                    <a:pt x="4" y="873061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398584" y="2300229"/>
              <a:ext cx="0" cy="846455"/>
            </a:xfrm>
            <a:custGeom>
              <a:avLst/>
              <a:gdLst/>
              <a:ahLst/>
              <a:cxnLst/>
              <a:rect l="l" t="t" r="r" b="b"/>
              <a:pathLst>
                <a:path h="846455">
                  <a:moveTo>
                    <a:pt x="0" y="0"/>
                  </a:moveTo>
                  <a:lnTo>
                    <a:pt x="0" y="0"/>
                  </a:lnTo>
                  <a:lnTo>
                    <a:pt x="0" y="796282"/>
                  </a:lnTo>
                  <a:lnTo>
                    <a:pt x="0" y="846049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96877" y="2631703"/>
              <a:ext cx="1576705" cy="0"/>
            </a:xfrm>
            <a:custGeom>
              <a:avLst/>
              <a:gdLst/>
              <a:ahLst/>
              <a:cxnLst/>
              <a:rect l="l" t="t" r="r" b="b"/>
              <a:pathLst>
                <a:path w="1576704">
                  <a:moveTo>
                    <a:pt x="1" y="0"/>
                  </a:moveTo>
                  <a:lnTo>
                    <a:pt x="1" y="0"/>
                  </a:lnTo>
                  <a:lnTo>
                    <a:pt x="1525265" y="0"/>
                  </a:lnTo>
                  <a:lnTo>
                    <a:pt x="1576107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30212" y="2823542"/>
              <a:ext cx="1880235" cy="0"/>
            </a:xfrm>
            <a:custGeom>
              <a:avLst/>
              <a:gdLst/>
              <a:ahLst/>
              <a:cxnLst/>
              <a:rect l="l" t="t" r="r" b="b"/>
              <a:pathLst>
                <a:path w="1880235">
                  <a:moveTo>
                    <a:pt x="3" y="0"/>
                  </a:moveTo>
                  <a:lnTo>
                    <a:pt x="3" y="0"/>
                  </a:lnTo>
                  <a:lnTo>
                    <a:pt x="1829420" y="0"/>
                  </a:lnTo>
                  <a:lnTo>
                    <a:pt x="1880237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2587367" y="2250706"/>
            <a:ext cx="117030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48640" algn="l"/>
                <a:tab pos="968375" algn="l"/>
              </a:tabLst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000" spc="2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	*</a:t>
            </a:r>
            <a:r>
              <a:rPr sz="1000" spc="2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	)</a:t>
            </a:r>
            <a:r>
              <a:rPr sz="1000" spc="2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5867" y="2419309"/>
            <a:ext cx="10985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69744" y="2626927"/>
            <a:ext cx="13906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61644" y="701054"/>
            <a:ext cx="41465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M[E’,+]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843402" y="2696269"/>
            <a:ext cx="139700" cy="54610"/>
          </a:xfrm>
          <a:custGeom>
            <a:avLst/>
            <a:gdLst/>
            <a:ahLst/>
            <a:cxnLst/>
            <a:rect l="l" t="t" r="r" b="b"/>
            <a:pathLst>
              <a:path w="139700" h="54610">
                <a:moveTo>
                  <a:pt x="139408" y="0"/>
                </a:moveTo>
                <a:lnTo>
                  <a:pt x="134908" y="2066"/>
                </a:lnTo>
                <a:lnTo>
                  <a:pt x="118634" y="11032"/>
                </a:lnTo>
                <a:lnTo>
                  <a:pt x="92652" y="25905"/>
                </a:lnTo>
                <a:lnTo>
                  <a:pt x="66036" y="41652"/>
                </a:lnTo>
                <a:lnTo>
                  <a:pt x="52257" y="48470"/>
                </a:lnTo>
                <a:lnTo>
                  <a:pt x="41473" y="51795"/>
                </a:lnTo>
                <a:lnTo>
                  <a:pt x="31208" y="52650"/>
                </a:lnTo>
                <a:lnTo>
                  <a:pt x="19856" y="51159"/>
                </a:lnTo>
                <a:lnTo>
                  <a:pt x="11691" y="46433"/>
                </a:lnTo>
                <a:lnTo>
                  <a:pt x="6171" y="37949"/>
                </a:lnTo>
                <a:lnTo>
                  <a:pt x="2756" y="25185"/>
                </a:lnTo>
                <a:lnTo>
                  <a:pt x="2015" y="20792"/>
                </a:lnTo>
                <a:lnTo>
                  <a:pt x="1000" y="17613"/>
                </a:lnTo>
                <a:lnTo>
                  <a:pt x="0" y="18628"/>
                </a:lnTo>
                <a:lnTo>
                  <a:pt x="258" y="22532"/>
                </a:lnTo>
                <a:lnTo>
                  <a:pt x="1074" y="26795"/>
                </a:lnTo>
                <a:lnTo>
                  <a:pt x="4899" y="39644"/>
                </a:lnTo>
                <a:lnTo>
                  <a:pt x="10916" y="48252"/>
                </a:lnTo>
                <a:lnTo>
                  <a:pt x="19625" y="53074"/>
                </a:lnTo>
                <a:lnTo>
                  <a:pt x="31527" y="54565"/>
                </a:lnTo>
                <a:lnTo>
                  <a:pt x="41716" y="53693"/>
                </a:lnTo>
                <a:lnTo>
                  <a:pt x="52040" y="50753"/>
                </a:lnTo>
                <a:lnTo>
                  <a:pt x="63895" y="45213"/>
                </a:lnTo>
                <a:lnTo>
                  <a:pt x="102795" y="22246"/>
                </a:lnTo>
                <a:lnTo>
                  <a:pt x="139408" y="1761"/>
                </a:lnTo>
                <a:lnTo>
                  <a:pt x="139408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26018" y="452110"/>
            <a:ext cx="2687955" cy="887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1935" algn="ctr">
              <a:lnSpc>
                <a:spcPct val="111000"/>
              </a:lnSpc>
              <a:spcBef>
                <a:spcPts val="95"/>
              </a:spcBef>
            </a:pPr>
            <a:r>
              <a:rPr sz="900" b="1" spc="175" dirty="0">
                <a:latin typeface="Book Antiqua" panose="02040602050305030304"/>
                <a:cs typeface="Book Antiqua" panose="02040602050305030304"/>
              </a:rPr>
              <a:t>LL(1)</a:t>
            </a:r>
            <a:r>
              <a:rPr sz="900" b="1" spc="4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60" dirty="0">
                <a:latin typeface="Book Antiqua" panose="02040602050305030304"/>
                <a:cs typeface="Book Antiqua" panose="02040602050305030304"/>
              </a:rPr>
              <a:t>Parsing</a:t>
            </a:r>
            <a:r>
              <a:rPr sz="900" b="1" spc="4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70" dirty="0">
                <a:latin typeface="Book Antiqua" panose="02040602050305030304"/>
                <a:cs typeface="Book Antiqua" panose="02040602050305030304"/>
              </a:rPr>
              <a:t>/</a:t>
            </a:r>
            <a:r>
              <a:rPr sz="900" b="1" spc="5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Table</a:t>
            </a:r>
            <a:r>
              <a:rPr sz="900" b="1" spc="4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Driven</a:t>
            </a:r>
            <a:r>
              <a:rPr sz="900" b="1" spc="5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80" dirty="0">
                <a:latin typeface="Book Antiqua" panose="02040602050305030304"/>
                <a:cs typeface="Book Antiqua" panose="02040602050305030304"/>
              </a:rPr>
              <a:t>LL</a:t>
            </a:r>
            <a:r>
              <a:rPr sz="900" b="1" spc="4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0" dirty="0">
                <a:latin typeface="Book Antiqua" panose="02040602050305030304"/>
                <a:cs typeface="Book Antiqua" panose="02040602050305030304"/>
              </a:rPr>
              <a:t>Parsing </a:t>
            </a:r>
            <a:r>
              <a:rPr sz="900" b="1" spc="80" dirty="0">
                <a:latin typeface="Book Antiqua" panose="02040602050305030304"/>
                <a:cs typeface="Book Antiqua" panose="02040602050305030304"/>
              </a:rPr>
              <a:t>L</a:t>
            </a:r>
            <a:r>
              <a:rPr sz="900" b="1" spc="7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7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65" dirty="0">
                <a:latin typeface="Book Antiqua" panose="02040602050305030304"/>
                <a:cs typeface="Book Antiqua" panose="02040602050305030304"/>
              </a:rPr>
              <a:t>read</a:t>
            </a:r>
            <a:r>
              <a:rPr sz="900" b="1" spc="7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input</a:t>
            </a:r>
            <a:r>
              <a:rPr sz="900" b="1" spc="7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left</a:t>
            </a:r>
            <a:r>
              <a:rPr sz="900" b="1" spc="7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5" dirty="0">
                <a:latin typeface="Book Antiqua" panose="02040602050305030304"/>
                <a:cs typeface="Book Antiqua" panose="02040602050305030304"/>
              </a:rPr>
              <a:t>to</a:t>
            </a:r>
            <a:r>
              <a:rPr sz="900" b="1" spc="7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0" dirty="0">
                <a:latin typeface="Book Antiqua" panose="02040602050305030304"/>
                <a:cs typeface="Book Antiqua" panose="02040602050305030304"/>
              </a:rPr>
              <a:t>right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R="229235" algn="ctr">
              <a:lnSpc>
                <a:spcPct val="100000"/>
              </a:lnSpc>
              <a:spcBef>
                <a:spcPts val="120"/>
              </a:spcBef>
            </a:pPr>
            <a:r>
              <a:rPr sz="900" b="1" spc="80" dirty="0">
                <a:latin typeface="Book Antiqua" panose="02040602050305030304"/>
                <a:cs typeface="Book Antiqua" panose="02040602050305030304"/>
              </a:rPr>
              <a:t>L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5" dirty="0">
                <a:latin typeface="Book Antiqua" panose="02040602050305030304"/>
                <a:cs typeface="Book Antiqua" panose="02040602050305030304"/>
              </a:rPr>
              <a:t>leftmost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0" dirty="0">
                <a:latin typeface="Book Antiqua" panose="02040602050305030304"/>
                <a:cs typeface="Book Antiqua" panose="02040602050305030304"/>
              </a:rPr>
              <a:t>derivation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R="5080" algn="r">
              <a:lnSpc>
                <a:spcPct val="100000"/>
              </a:lnSpc>
              <a:spcBef>
                <a:spcPts val="640"/>
              </a:spcBef>
            </a:pPr>
            <a:r>
              <a:rPr sz="900" b="1" spc="145" dirty="0">
                <a:latin typeface="Book Antiqua" panose="02040602050305030304"/>
                <a:cs typeface="Book Antiqua" panose="02040602050305030304"/>
              </a:rPr>
              <a:t>5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45" dirty="0">
                <a:latin typeface="Book Antiqua" panose="02040602050305030304"/>
                <a:cs typeface="Book Antiqua" panose="02040602050305030304"/>
              </a:rPr>
              <a:t>x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95" dirty="0">
                <a:latin typeface="Book Antiqua" panose="02040602050305030304"/>
                <a:cs typeface="Book Antiqua" panose="02040602050305030304"/>
              </a:rPr>
              <a:t>6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89535">
              <a:lnSpc>
                <a:spcPct val="100000"/>
              </a:lnSpc>
              <a:spcBef>
                <a:spcPts val="15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8" name="object 28"/>
          <p:cNvSpPr txBox="1"/>
          <p:nvPr/>
        </p:nvSpPr>
        <p:spPr>
          <a:xfrm>
            <a:off x="989366" y="2584723"/>
            <a:ext cx="549910" cy="34798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285"/>
              </a:spcBef>
            </a:pPr>
            <a:r>
              <a:rPr sz="900" b="1" spc="114" dirty="0">
                <a:latin typeface="Book Antiqua" panose="02040602050305030304"/>
                <a:cs typeface="Book Antiqua" panose="02040602050305030304"/>
              </a:rPr>
              <a:t>M[E,id]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900" b="1" spc="120" dirty="0">
                <a:latin typeface="Book Antiqua" panose="02040602050305030304"/>
                <a:cs typeface="Book Antiqua" panose="02040602050305030304"/>
              </a:rPr>
              <a:t>M[E’,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5" dirty="0">
                <a:latin typeface="Book Antiqua" panose="02040602050305030304"/>
                <a:cs typeface="Book Antiqua" panose="02040602050305030304"/>
              </a:rPr>
              <a:t>+]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Nullability</a:t>
            </a:r>
            <a:r>
              <a:rPr spc="295" dirty="0"/>
              <a:t> </a:t>
            </a:r>
            <a:r>
              <a:rPr spc="55" dirty="0"/>
              <a:t>and</a:t>
            </a:r>
            <a:r>
              <a:rPr spc="295" dirty="0"/>
              <a:t> </a:t>
            </a:r>
            <a:r>
              <a:rPr spc="135" dirty="0"/>
              <a:t>FIRST</a:t>
            </a:r>
            <a:r>
              <a:rPr spc="295" dirty="0"/>
              <a:t> </a:t>
            </a:r>
            <a:r>
              <a:rPr dirty="0"/>
              <a:t>for</a:t>
            </a:r>
            <a:r>
              <a:rPr spc="295" dirty="0"/>
              <a:t> </a:t>
            </a:r>
            <a:r>
              <a:rPr spc="40" dirty="0"/>
              <a:t>Strings</a:t>
            </a:r>
            <a:endParaRPr spc="4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66697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708340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932177"/>
            <a:ext cx="52527" cy="525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7532" y="1283193"/>
            <a:ext cx="4130040" cy="8940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26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need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extend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definitions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nullable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10" dirty="0">
                <a:latin typeface="Palatino Linotype" panose="02040502050505030304"/>
                <a:cs typeface="Palatino Linotype" panose="02040502050505030304"/>
              </a:rPr>
              <a:t>strings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8100">
              <a:lnSpc>
                <a:spcPts val="126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symbols.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1496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0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14960" marR="207010">
              <a:lnSpc>
                <a:spcPct val="100000"/>
              </a:lnSpc>
              <a:spcBef>
                <a:spcPts val="560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spc="15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spc="15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050" spc="3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i="1" spc="127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</a:t>
            </a:r>
            <a:r>
              <a:rPr sz="1050" i="1" spc="209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symbols.</a:t>
            </a:r>
            <a:r>
              <a:rPr sz="1000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9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i="1" spc="142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050" i="1" spc="157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950538" y="506261"/>
            <a:ext cx="1036319" cy="412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233045">
              <a:lnSpc>
                <a:spcPts val="1000"/>
              </a:lnSpc>
              <a:spcBef>
                <a:spcPts val="17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E—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&gt;TE’|E’</a:t>
            </a:r>
            <a:r>
              <a:rPr sz="850" spc="50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850" spc="-8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A—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-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A1A2A3…..A9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234950">
              <a:lnSpc>
                <a:spcPts val="970"/>
              </a:lnSpc>
            </a:pP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FIRST(A)=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Nullability</a:t>
            </a:r>
            <a:r>
              <a:rPr spc="295" dirty="0"/>
              <a:t> </a:t>
            </a:r>
            <a:r>
              <a:rPr spc="55" dirty="0"/>
              <a:t>and</a:t>
            </a:r>
            <a:r>
              <a:rPr spc="295" dirty="0"/>
              <a:t> </a:t>
            </a:r>
            <a:r>
              <a:rPr spc="135" dirty="0"/>
              <a:t>FIRST</a:t>
            </a:r>
            <a:r>
              <a:rPr spc="295" dirty="0"/>
              <a:t> </a:t>
            </a:r>
            <a:r>
              <a:rPr dirty="0"/>
              <a:t>for</a:t>
            </a:r>
            <a:r>
              <a:rPr spc="295" dirty="0"/>
              <a:t> </a:t>
            </a:r>
            <a:r>
              <a:rPr spc="40" dirty="0"/>
              <a:t>Strings</a:t>
            </a:r>
            <a:endParaRPr spc="4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96759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20596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510411"/>
            <a:ext cx="52527" cy="52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15" y="1886064"/>
            <a:ext cx="52527" cy="525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64832" y="955685"/>
            <a:ext cx="3754754" cy="164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1758315">
              <a:lnSpc>
                <a:spcPct val="134000"/>
              </a:lnSpc>
              <a:spcBef>
                <a:spcPts val="1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definition,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∅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200" spc="104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200" spc="104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200" spc="-37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200" i="1" spc="67" baseline="-1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27660" marR="431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Let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k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largest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integer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spc="12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000" spc="8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spc="12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000" spc="8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60" dirty="0">
                <a:latin typeface="Palatino Linotype" panose="02040502050505030304"/>
                <a:cs typeface="Palatino Linotype" panose="02040502050505030304"/>
              </a:rPr>
              <a:t>…,</a:t>
            </a:r>
            <a:r>
              <a:rPr sz="10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i="1" spc="82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k</a:t>
            </a:r>
            <a:r>
              <a:rPr sz="1050" i="1" spc="209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are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27660">
              <a:lnSpc>
                <a:spcPts val="1200"/>
              </a:lnSpc>
              <a:spcBef>
                <a:spcPts val="560"/>
              </a:spcBef>
            </a:pP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908050">
              <a:lnSpc>
                <a:spcPts val="1200"/>
              </a:lnSpc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spc="120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∪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∪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50" i="1" spc="89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k</a:t>
            </a:r>
            <a:r>
              <a:rPr sz="1050" spc="89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+1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080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will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need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strings.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497035"/>
            <a:ext cx="65201" cy="65201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4505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8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400" b="1" spc="24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400" b="1" spc="24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Construction</a:t>
            </a:r>
            <a:r>
              <a:rPr sz="1400" b="1" spc="24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9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:</a:t>
            </a:r>
            <a:r>
              <a:rPr sz="1400" b="1" spc="44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Algorithm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44" y="763648"/>
            <a:ext cx="1895475" cy="655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2405">
              <a:lnSpc>
                <a:spcPct val="125000"/>
              </a:lnSpc>
              <a:spcBef>
                <a:spcPts val="100"/>
              </a:spcBef>
            </a:pPr>
            <a:r>
              <a:rPr sz="1100" b="1" spc="10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INPUT</a:t>
            </a:r>
            <a:r>
              <a:rPr sz="1100" b="1" spc="254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:</a:t>
            </a:r>
            <a:r>
              <a:rPr sz="1100" spc="1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G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100" b="1" spc="1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OUTPUT</a:t>
            </a:r>
            <a:r>
              <a:rPr sz="1100" b="1" spc="2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:</a:t>
            </a:r>
            <a:r>
              <a:rPr sz="1100" spc="1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M </a:t>
            </a:r>
            <a:r>
              <a:rPr sz="1100" b="1" spc="8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METHOD</a:t>
            </a:r>
            <a:r>
              <a:rPr sz="1100" b="1" spc="28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: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634909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2932" y="1551392"/>
            <a:ext cx="24853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entry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58734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2048548"/>
            <a:ext cx="52527" cy="525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15" y="2424214"/>
            <a:ext cx="52527" cy="525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02932" y="1750162"/>
            <a:ext cx="4013200" cy="11658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entering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table: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rule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-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write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cell</a:t>
            </a:r>
            <a:r>
              <a:rPr sz="10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A,</a:t>
            </a:r>
            <a:r>
              <a:rPr sz="1000" i="1" spc="-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ts val="1200"/>
              </a:lnSpc>
              <a:spcBef>
                <a:spcPts val="560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rule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5" dirty="0">
                <a:latin typeface="Palatino Linotype" panose="02040502050505030304"/>
                <a:cs typeface="Palatino Linotype" panose="02040502050505030304"/>
              </a:rPr>
              <a:t>where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every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ts val="1200"/>
              </a:lnSpc>
            </a:pPr>
            <a:r>
              <a:rPr sz="1000" i="1" spc="-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000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write</a:t>
            </a:r>
            <a:r>
              <a:rPr sz="10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0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cell</a:t>
            </a:r>
            <a:r>
              <a:rPr sz="1000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A,</a:t>
            </a:r>
            <a:r>
              <a:rPr sz="1000" i="1" spc="-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Write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“error”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contain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807436"/>
            <a:ext cx="65201" cy="65201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59409" y="107877"/>
            <a:ext cx="878205" cy="7880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85" marR="37465" indent="147320">
              <a:lnSpc>
                <a:spcPct val="111000"/>
              </a:lnSpc>
              <a:spcBef>
                <a:spcPts val="95"/>
              </a:spcBef>
            </a:pP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4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40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5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65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65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+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65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65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ε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150" dirty="0">
                <a:latin typeface="Book Antiqua" panose="02040602050305030304"/>
                <a:cs typeface="Book Antiqua" panose="02040602050305030304"/>
              </a:rPr>
              <a:t>F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50" dirty="0">
                <a:latin typeface="Times New Roman" panose="02020603050405020304"/>
                <a:cs typeface="Times New Roman" panose="02020603050405020304"/>
              </a:rPr>
              <a:t>′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200" dirty="0">
                <a:latin typeface="Book Antiqua" panose="02040602050305030304"/>
                <a:cs typeface="Book Antiqua" panose="02040602050305030304"/>
              </a:rPr>
              <a:t>*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50" dirty="0">
                <a:latin typeface="Book Antiqua" panose="02040602050305030304"/>
                <a:cs typeface="Book Antiqua" panose="02040602050305030304"/>
              </a:rPr>
              <a:t>F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ε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b="1" spc="150" dirty="0">
                <a:latin typeface="Book Antiqua" panose="02040602050305030304"/>
                <a:cs typeface="Book Antiqua" panose="02040602050305030304"/>
              </a:rPr>
              <a:t>F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280" dirty="0">
                <a:latin typeface="Book Antiqua" panose="02040602050305030304"/>
                <a:cs typeface="Book Antiqua" panose="02040602050305030304"/>
              </a:rPr>
              <a:t>(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80" dirty="0">
                <a:latin typeface="Book Antiqua" panose="02040602050305030304"/>
                <a:cs typeface="Book Antiqua" panose="02040602050305030304"/>
              </a:rPr>
              <a:t>)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25" dirty="0">
                <a:latin typeface="Book Antiqua" panose="02040602050305030304"/>
                <a:cs typeface="Book Antiqua" panose="02040602050305030304"/>
              </a:rPr>
              <a:t>id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2733443" y="1089559"/>
            <a:ext cx="1830070" cy="3860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900" b="1" spc="90" dirty="0">
                <a:latin typeface="Book Antiqua" panose="02040602050305030304"/>
                <a:cs typeface="Book Antiqua" panose="02040602050305030304"/>
              </a:rPr>
              <a:t>FIRST(TE’)=FIRST(T)={(,id}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670560">
              <a:lnSpc>
                <a:spcPct val="100000"/>
              </a:lnSpc>
              <a:spcBef>
                <a:spcPts val="335"/>
              </a:spcBef>
            </a:pPr>
            <a:r>
              <a:rPr sz="900" b="1" spc="185" dirty="0">
                <a:latin typeface="Book Antiqua" panose="02040602050305030304"/>
                <a:cs typeface="Book Antiqua" panose="02040602050305030304"/>
              </a:rPr>
              <a:t>M[E,(]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4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40" dirty="0">
                <a:latin typeface="Times New Roman" panose="02020603050405020304"/>
                <a:cs typeface="Times New Roman" panose="02020603050405020304"/>
              </a:rPr>
              <a:t>′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56024" y="1462357"/>
            <a:ext cx="117792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40" dirty="0">
                <a:latin typeface="Book Antiqua" panose="02040602050305030304"/>
                <a:cs typeface="Book Antiqua" panose="02040602050305030304"/>
              </a:rPr>
              <a:t>M[E,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14" dirty="0">
                <a:latin typeface="Book Antiqua" panose="02040602050305030304"/>
                <a:cs typeface="Book Antiqua" panose="02040602050305030304"/>
              </a:rPr>
              <a:t>id]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4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40" dirty="0">
                <a:latin typeface="Times New Roman" panose="02020603050405020304"/>
                <a:cs typeface="Times New Roman" panose="02020603050405020304"/>
              </a:rPr>
              <a:t>′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5" dirty="0"/>
              <a:t>Parse</a:t>
            </a:r>
            <a:r>
              <a:rPr spc="280" dirty="0"/>
              <a:t> </a:t>
            </a:r>
            <a:r>
              <a:rPr dirty="0"/>
              <a:t>Table</a:t>
            </a:r>
            <a:r>
              <a:rPr spc="285" dirty="0"/>
              <a:t> </a:t>
            </a:r>
            <a:r>
              <a:rPr spc="60" dirty="0"/>
              <a:t>Entries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5031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266798"/>
            <a:ext cx="4079240" cy="95250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46355" algn="just">
              <a:lnSpc>
                <a:spcPct val="103000"/>
              </a:lnSpc>
              <a:spcBef>
                <a:spcPts val="55"/>
              </a:spcBef>
            </a:pP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5" dirty="0">
                <a:latin typeface="Palatino Linotype" panose="02040502050505030304"/>
                <a:cs typeface="Palatino Linotype" panose="02040502050505030304"/>
              </a:rPr>
              <a:t>interpretation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cell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A,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8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stack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encounter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5" dirty="0">
                <a:latin typeface="Palatino Linotype" panose="02040502050505030304"/>
                <a:cs typeface="Palatino Linotype" panose="02040502050505030304"/>
              </a:rPr>
              <a:t>input,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5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should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replace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stack.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just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Push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onto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stack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reverse</a:t>
            </a:r>
            <a:r>
              <a:rPr sz="1100" i="1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order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right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left,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so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(leftmost)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stack.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938540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904022"/>
            <a:ext cx="14198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957465"/>
            <a:ext cx="4483735" cy="1868805"/>
            <a:chOff x="87743" y="957465"/>
            <a:chExt cx="4483735" cy="18688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02550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24556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711856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57465"/>
              <a:ext cx="50800" cy="17670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146822"/>
              <a:ext cx="4432935" cy="1628775"/>
            </a:xfrm>
            <a:custGeom>
              <a:avLst/>
              <a:gdLst/>
              <a:ahLst/>
              <a:cxnLst/>
              <a:rect l="l" t="t" r="r" b="b"/>
              <a:pathLst>
                <a:path w="4432935" h="1628775">
                  <a:moveTo>
                    <a:pt x="4432567" y="0"/>
                  </a:moveTo>
                  <a:lnTo>
                    <a:pt x="0" y="0"/>
                  </a:lnTo>
                  <a:lnTo>
                    <a:pt x="0" y="1577733"/>
                  </a:lnTo>
                  <a:lnTo>
                    <a:pt x="4008" y="1597458"/>
                  </a:lnTo>
                  <a:lnTo>
                    <a:pt x="14922" y="1613611"/>
                  </a:lnTo>
                  <a:lnTo>
                    <a:pt x="31075" y="1624525"/>
                  </a:lnTo>
                  <a:lnTo>
                    <a:pt x="50800" y="1628534"/>
                  </a:lnTo>
                  <a:lnTo>
                    <a:pt x="4381767" y="1628534"/>
                  </a:lnTo>
                  <a:lnTo>
                    <a:pt x="4401492" y="1624525"/>
                  </a:lnTo>
                  <a:lnTo>
                    <a:pt x="4417644" y="1613611"/>
                  </a:lnTo>
                  <a:lnTo>
                    <a:pt x="4428558" y="1597458"/>
                  </a:lnTo>
                  <a:lnTo>
                    <a:pt x="4432567" y="157773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95565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5">
                  <a:moveTo>
                    <a:pt x="0" y="17480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828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701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9574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00556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02932" y="1117039"/>
            <a:ext cx="12484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94242" y="1428304"/>
            <a:ext cx="5924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68968" y="1408416"/>
            <a:ext cx="5461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893735" y="1402549"/>
            <a:ext cx="1215390" cy="1027430"/>
            <a:chOff x="1893735" y="1402549"/>
            <a:chExt cx="1215390" cy="102743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93735" y="1402549"/>
              <a:ext cx="227368" cy="15613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01164" y="1667795"/>
              <a:ext cx="159037" cy="14782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52463" y="1578720"/>
              <a:ext cx="200375" cy="1553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3014" y="1904277"/>
              <a:ext cx="172048" cy="1499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2899" y="2091744"/>
              <a:ext cx="172735" cy="10376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9469" y="2245037"/>
              <a:ext cx="239351" cy="15088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32403" y="1981619"/>
              <a:ext cx="180220" cy="18062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2468" y="2287498"/>
              <a:ext cx="206433" cy="141855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933575" y="1594485"/>
            <a:ext cx="1078865" cy="1174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185" marR="35560" indent="-45720">
              <a:lnSpc>
                <a:spcPct val="125000"/>
              </a:lnSpc>
              <a:spcBef>
                <a:spcPts val="100"/>
              </a:spcBef>
            </a:pP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74930" marR="30480" indent="-27940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6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7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59385">
              <a:lnSpc>
                <a:spcPts val="1150"/>
              </a:lnSpc>
              <a:spcBef>
                <a:spcPts val="165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F—&gt;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(E)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78435">
              <a:lnSpc>
                <a:spcPts val="115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1" name="object 31"/>
          <p:cNvSpPr txBox="1"/>
          <p:nvPr/>
        </p:nvSpPr>
        <p:spPr>
          <a:xfrm>
            <a:off x="2287861" y="257705"/>
            <a:ext cx="622935" cy="3200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56515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Input: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G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Output: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58834" y="549956"/>
            <a:ext cx="3474720" cy="459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432560">
              <a:lnSpc>
                <a:spcPts val="115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1.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--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&gt;TE’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222375" marR="5080" indent="-1210310">
              <a:lnSpc>
                <a:spcPts val="1100"/>
              </a:lnSpc>
              <a:spcBef>
                <a:spcPts val="7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alpha,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FIRST(alpha)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FIRST(TE’)=</a:t>
            </a:r>
            <a:r>
              <a:rPr sz="1000" spc="3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FIRST(T)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{(,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id}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(]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E—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&gt;TE’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36943" y="969054"/>
            <a:ext cx="111823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id]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E—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&gt;TE’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2159" y="1326930"/>
            <a:ext cx="1838325" cy="100266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7785" indent="565150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4.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&gt;FT’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FIRST(FT’)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=FIRST(F)</a:t>
            </a:r>
            <a:r>
              <a:rPr sz="1000" spc="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{(,id}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370205">
              <a:lnSpc>
                <a:spcPts val="103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(]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&gt;FT’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353695">
              <a:lnSpc>
                <a:spcPts val="104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M[T,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id]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T—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&gt;FT’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800100">
              <a:lnSpc>
                <a:spcPts val="104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2.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+TE’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545465" algn="ctr">
              <a:lnSpc>
                <a:spcPts val="110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FIRST(+TE’)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{+}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544830" algn="ctr">
              <a:lnSpc>
                <a:spcPts val="115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M[E’,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+]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+TE’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61278" y="1035034"/>
            <a:ext cx="59309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3.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25569" y="1174733"/>
            <a:ext cx="1264920" cy="459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15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FOLLOW(E’)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{$,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}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M[E’,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$]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5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M[E’,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)]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081760"/>
            <a:ext cx="4483735" cy="1558290"/>
            <a:chOff x="87743" y="1081760"/>
            <a:chExt cx="4483735" cy="15582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2684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3810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2540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81760"/>
              <a:ext cx="50800" cy="145634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71104"/>
              <a:ext cx="4432935" cy="1318260"/>
            </a:xfrm>
            <a:custGeom>
              <a:avLst/>
              <a:gdLst/>
              <a:ahLst/>
              <a:cxnLst/>
              <a:rect l="l" t="t" r="r" b="b"/>
              <a:pathLst>
                <a:path w="4432935" h="1318260">
                  <a:moveTo>
                    <a:pt x="4432567" y="0"/>
                  </a:moveTo>
                  <a:lnTo>
                    <a:pt x="0" y="0"/>
                  </a:lnTo>
                  <a:lnTo>
                    <a:pt x="0" y="1267002"/>
                  </a:lnTo>
                  <a:lnTo>
                    <a:pt x="4008" y="1286727"/>
                  </a:lnTo>
                  <a:lnTo>
                    <a:pt x="14922" y="1302880"/>
                  </a:lnTo>
                  <a:lnTo>
                    <a:pt x="31075" y="1313794"/>
                  </a:lnTo>
                  <a:lnTo>
                    <a:pt x="50800" y="1317803"/>
                  </a:lnTo>
                  <a:lnTo>
                    <a:pt x="4381767" y="1317803"/>
                  </a:lnTo>
                  <a:lnTo>
                    <a:pt x="4401492" y="1313794"/>
                  </a:lnTo>
                  <a:lnTo>
                    <a:pt x="4417644" y="1302880"/>
                  </a:lnTo>
                  <a:lnTo>
                    <a:pt x="4428558" y="1286727"/>
                  </a:lnTo>
                  <a:lnTo>
                    <a:pt x="4432567" y="126700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119860"/>
              <a:ext cx="0" cy="1437640"/>
            </a:xfrm>
            <a:custGeom>
              <a:avLst/>
              <a:gdLst/>
              <a:ahLst/>
              <a:cxnLst/>
              <a:rect l="l" t="t" r="r" b="b"/>
              <a:pathLst>
                <a:path h="1437639">
                  <a:moveTo>
                    <a:pt x="0" y="143729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071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944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8176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24851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981555"/>
            <a:ext cx="141986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 Recall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965768" y="1446247"/>
          <a:ext cx="3030220" cy="108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860"/>
                <a:gridCol w="661670"/>
                <a:gridCol w="576580"/>
                <a:gridCol w="799464"/>
              </a:tblGrid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Nonterminal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Nullable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55" dirty="0">
                          <a:latin typeface="Palatino Linotype" panose="02040502050505030304"/>
                          <a:cs typeface="Palatino Linotype" panose="02040502050505030304"/>
                        </a:rPr>
                        <a:t>FIRST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FOLLOW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$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12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100" spc="12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5"/>
                        </a:lnSpc>
                      </a:pPr>
                      <a:r>
                        <a:rPr sz="1650" i="1" spc="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800" spc="3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$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12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100" spc="12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$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100" i="1" spc="7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</a:pPr>
                      <a:r>
                        <a:rPr sz="1650" i="1" spc="-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650" i="1" spc="-26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800" spc="-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{∗}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$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100" i="1" spc="7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{∗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0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$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0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100" i="1" spc="7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7804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The</a:t>
            </a:r>
            <a:r>
              <a:rPr sz="1100" spc="7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Parse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9810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Nullability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124889"/>
            <a:ext cx="4483735" cy="1450340"/>
            <a:chOff x="87743" y="1124889"/>
            <a:chExt cx="4483735" cy="14503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6997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7342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6072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24889"/>
              <a:ext cx="50800" cy="13485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14235"/>
              <a:ext cx="4432935" cy="1210310"/>
            </a:xfrm>
            <a:custGeom>
              <a:avLst/>
              <a:gdLst/>
              <a:ahLst/>
              <a:cxnLst/>
              <a:rect l="l" t="t" r="r" b="b"/>
              <a:pathLst>
                <a:path w="4432935" h="1210310">
                  <a:moveTo>
                    <a:pt x="4432567" y="0"/>
                  </a:moveTo>
                  <a:lnTo>
                    <a:pt x="0" y="0"/>
                  </a:lnTo>
                  <a:lnTo>
                    <a:pt x="0" y="1159191"/>
                  </a:lnTo>
                  <a:lnTo>
                    <a:pt x="4008" y="1178915"/>
                  </a:lnTo>
                  <a:lnTo>
                    <a:pt x="14922" y="1195068"/>
                  </a:lnTo>
                  <a:lnTo>
                    <a:pt x="31075" y="1205983"/>
                  </a:lnTo>
                  <a:lnTo>
                    <a:pt x="50800" y="1209991"/>
                  </a:lnTo>
                  <a:lnTo>
                    <a:pt x="4381767" y="1209991"/>
                  </a:lnTo>
                  <a:lnTo>
                    <a:pt x="4401492" y="1205983"/>
                  </a:lnTo>
                  <a:lnTo>
                    <a:pt x="4417644" y="1195068"/>
                  </a:lnTo>
                  <a:lnTo>
                    <a:pt x="4428558" y="1178915"/>
                  </a:lnTo>
                  <a:lnTo>
                    <a:pt x="4432567" y="115919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162989"/>
              <a:ext cx="0" cy="1329690"/>
            </a:xfrm>
            <a:custGeom>
              <a:avLst/>
              <a:gdLst/>
              <a:ahLst/>
              <a:cxnLst/>
              <a:rect l="l" t="t" r="r" b="b"/>
              <a:pathLst>
                <a:path h="1329689">
                  <a:moveTo>
                    <a:pt x="0" y="13294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50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375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248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69504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023135"/>
            <a:ext cx="3484879" cy="118618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(Nullability)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following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grammar,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50060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74180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74498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804108" y="102473"/>
            <a:ext cx="1106805" cy="739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15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=&gt;*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BC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5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 =&gt;*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7804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87915"/>
            <a:ext cx="4483735" cy="1042669"/>
            <a:chOff x="87743" y="1287915"/>
            <a:chExt cx="4483735" cy="104266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299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2890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1620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87919"/>
              <a:ext cx="50800" cy="9409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77262"/>
              <a:ext cx="4432935" cy="802640"/>
            </a:xfrm>
            <a:custGeom>
              <a:avLst/>
              <a:gdLst/>
              <a:ahLst/>
              <a:cxnLst/>
              <a:rect l="l" t="t" r="r" b="b"/>
              <a:pathLst>
                <a:path w="4432935" h="802639">
                  <a:moveTo>
                    <a:pt x="4432567" y="0"/>
                  </a:moveTo>
                  <a:lnTo>
                    <a:pt x="0" y="0"/>
                  </a:lnTo>
                  <a:lnTo>
                    <a:pt x="0" y="751638"/>
                  </a:lnTo>
                  <a:lnTo>
                    <a:pt x="4008" y="771362"/>
                  </a:lnTo>
                  <a:lnTo>
                    <a:pt x="14922" y="787515"/>
                  </a:lnTo>
                  <a:lnTo>
                    <a:pt x="31075" y="798429"/>
                  </a:lnTo>
                  <a:lnTo>
                    <a:pt x="50800" y="802438"/>
                  </a:lnTo>
                  <a:lnTo>
                    <a:pt x="4381767" y="802438"/>
                  </a:lnTo>
                  <a:lnTo>
                    <a:pt x="4401492" y="798429"/>
                  </a:lnTo>
                  <a:lnTo>
                    <a:pt x="4417644" y="787515"/>
                  </a:lnTo>
                  <a:lnTo>
                    <a:pt x="4428558" y="771362"/>
                  </a:lnTo>
                  <a:lnTo>
                    <a:pt x="4432567" y="75163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26015"/>
              <a:ext cx="0" cy="922019"/>
            </a:xfrm>
            <a:custGeom>
              <a:avLst/>
              <a:gdLst/>
              <a:ahLst/>
              <a:cxnLst/>
              <a:rect l="l" t="t" r="r" b="b"/>
              <a:pathLst>
                <a:path h="922019">
                  <a:moveTo>
                    <a:pt x="0" y="92193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33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06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8791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41348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1162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954999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78824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77313"/>
            <a:ext cx="3606165" cy="109474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4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6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6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1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79120" marR="43180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54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E,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2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spc="1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E,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7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7804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31645"/>
            <a:ext cx="4483735" cy="1183640"/>
            <a:chOff x="87743" y="1231645"/>
            <a:chExt cx="4483735" cy="11836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76718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1330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00604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31645"/>
              <a:ext cx="50800" cy="108165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20994"/>
              <a:ext cx="4432935" cy="943610"/>
            </a:xfrm>
            <a:custGeom>
              <a:avLst/>
              <a:gdLst/>
              <a:ahLst/>
              <a:cxnLst/>
              <a:rect l="l" t="t" r="r" b="b"/>
              <a:pathLst>
                <a:path w="4432935" h="943610">
                  <a:moveTo>
                    <a:pt x="4432567" y="0"/>
                  </a:moveTo>
                  <a:lnTo>
                    <a:pt x="0" y="0"/>
                  </a:lnTo>
                  <a:lnTo>
                    <a:pt x="0" y="892310"/>
                  </a:lnTo>
                  <a:lnTo>
                    <a:pt x="4008" y="912035"/>
                  </a:lnTo>
                  <a:lnTo>
                    <a:pt x="14922" y="928188"/>
                  </a:lnTo>
                  <a:lnTo>
                    <a:pt x="31075" y="939102"/>
                  </a:lnTo>
                  <a:lnTo>
                    <a:pt x="50800" y="943111"/>
                  </a:lnTo>
                  <a:lnTo>
                    <a:pt x="4381767" y="943111"/>
                  </a:lnTo>
                  <a:lnTo>
                    <a:pt x="4401492" y="939102"/>
                  </a:lnTo>
                  <a:lnTo>
                    <a:pt x="4417644" y="928188"/>
                  </a:lnTo>
                  <a:lnTo>
                    <a:pt x="4428558" y="912035"/>
                  </a:lnTo>
                  <a:lnTo>
                    <a:pt x="4432567" y="89231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69747"/>
              <a:ext cx="0" cy="1062990"/>
            </a:xfrm>
            <a:custGeom>
              <a:avLst/>
              <a:gdLst/>
              <a:ahLst/>
              <a:cxnLst/>
              <a:rect l="l" t="t" r="r" b="b"/>
              <a:pathLst>
                <a:path h="1062989">
                  <a:moveTo>
                    <a:pt x="0" y="10626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570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443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316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8508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729155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973237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165" y="2217305"/>
              <a:ext cx="65201" cy="652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21064"/>
            <a:ext cx="3431540" cy="120459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1134110">
              <a:lnSpc>
                <a:spcPts val="192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32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1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∅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43180">
              <a:lnSpc>
                <a:spcPts val="192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nullable</a:t>
            </a:r>
            <a:r>
              <a:rPr sz="11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02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$)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7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7804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956132"/>
            <a:ext cx="4483735" cy="1872614"/>
            <a:chOff x="87743" y="956132"/>
            <a:chExt cx="4483735" cy="187261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01216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2655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71385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56132"/>
              <a:ext cx="50800" cy="17704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45476"/>
              <a:ext cx="4432935" cy="1631950"/>
            </a:xfrm>
            <a:custGeom>
              <a:avLst/>
              <a:gdLst/>
              <a:ahLst/>
              <a:cxnLst/>
              <a:rect l="l" t="t" r="r" b="b"/>
              <a:pathLst>
                <a:path w="4432935" h="1631950">
                  <a:moveTo>
                    <a:pt x="4432567" y="0"/>
                  </a:moveTo>
                  <a:lnTo>
                    <a:pt x="0" y="0"/>
                  </a:lnTo>
                  <a:lnTo>
                    <a:pt x="0" y="1581073"/>
                  </a:lnTo>
                  <a:lnTo>
                    <a:pt x="4008" y="1600798"/>
                  </a:lnTo>
                  <a:lnTo>
                    <a:pt x="14922" y="1616951"/>
                  </a:lnTo>
                  <a:lnTo>
                    <a:pt x="31075" y="1627865"/>
                  </a:lnTo>
                  <a:lnTo>
                    <a:pt x="50800" y="1631874"/>
                  </a:lnTo>
                  <a:lnTo>
                    <a:pt x="4381767" y="1631874"/>
                  </a:lnTo>
                  <a:lnTo>
                    <a:pt x="4401492" y="1627865"/>
                  </a:lnTo>
                  <a:lnTo>
                    <a:pt x="4417644" y="1616951"/>
                  </a:lnTo>
                  <a:lnTo>
                    <a:pt x="4428558" y="1600798"/>
                  </a:lnTo>
                  <a:lnTo>
                    <a:pt x="4432567" y="158107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94232"/>
              <a:ext cx="0" cy="1751964"/>
            </a:xfrm>
            <a:custGeom>
              <a:avLst/>
              <a:gdLst/>
              <a:ahLst/>
              <a:cxnLst/>
              <a:rect l="l" t="t" r="r" b="b"/>
              <a:pathLst>
                <a:path h="1751964">
                  <a:moveTo>
                    <a:pt x="0" y="17513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8153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6883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5613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9922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443304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687372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165" y="1931441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165" y="2175522"/>
              <a:ext cx="65201" cy="652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1165" y="2419591"/>
              <a:ext cx="65201" cy="6520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81165" y="2663672"/>
              <a:ext cx="65201" cy="65201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3144" y="385035"/>
            <a:ext cx="2792730" cy="2386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262890" algn="r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E—&gt;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E+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355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Handle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similarly.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43180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18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-7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6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?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1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54610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02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-6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?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172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143510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1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7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?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cells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enter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78041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1162124"/>
            <a:ext cx="141986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Table)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1215580"/>
            <a:ext cx="4483735" cy="1223645"/>
            <a:chOff x="87743" y="1215580"/>
            <a:chExt cx="4483735" cy="12236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60665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37384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24684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15580"/>
              <a:ext cx="50800" cy="112180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404927"/>
              <a:ext cx="4432935" cy="983615"/>
            </a:xfrm>
            <a:custGeom>
              <a:avLst/>
              <a:gdLst/>
              <a:ahLst/>
              <a:cxnLst/>
              <a:rect l="l" t="t" r="r" b="b"/>
              <a:pathLst>
                <a:path w="4432935" h="983614">
                  <a:moveTo>
                    <a:pt x="4432567" y="0"/>
                  </a:moveTo>
                  <a:lnTo>
                    <a:pt x="0" y="0"/>
                  </a:lnTo>
                  <a:lnTo>
                    <a:pt x="0" y="932456"/>
                  </a:lnTo>
                  <a:lnTo>
                    <a:pt x="4008" y="952181"/>
                  </a:lnTo>
                  <a:lnTo>
                    <a:pt x="14922" y="968334"/>
                  </a:lnTo>
                  <a:lnTo>
                    <a:pt x="31075" y="979248"/>
                  </a:lnTo>
                  <a:lnTo>
                    <a:pt x="50800" y="983257"/>
                  </a:lnTo>
                  <a:lnTo>
                    <a:pt x="4381767" y="983257"/>
                  </a:lnTo>
                  <a:lnTo>
                    <a:pt x="4401492" y="979248"/>
                  </a:lnTo>
                  <a:lnTo>
                    <a:pt x="4417644" y="968334"/>
                  </a:lnTo>
                  <a:lnTo>
                    <a:pt x="4428558" y="952181"/>
                  </a:lnTo>
                  <a:lnTo>
                    <a:pt x="4432567" y="93245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53680"/>
              <a:ext cx="0" cy="1102995"/>
            </a:xfrm>
            <a:custGeom>
              <a:avLst/>
              <a:gdLst/>
              <a:ahLst/>
              <a:cxnLst/>
              <a:rect l="l" t="t" r="r" b="b"/>
              <a:pathLst>
                <a:path h="1102995">
                  <a:moveTo>
                    <a:pt x="0" y="110275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409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282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12155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38541" y="1442907"/>
          <a:ext cx="4411345" cy="895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085"/>
                <a:gridCol w="817244"/>
                <a:gridCol w="792479"/>
                <a:gridCol w="707390"/>
                <a:gridCol w="520064"/>
                <a:gridCol w="675639"/>
                <a:gridCol w="520064"/>
              </a:tblGrid>
              <a:tr h="1593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Century Gothic" panose="020B0502020202020204"/>
                          <a:cs typeface="Century Gothic" panose="020B0502020202020204"/>
                        </a:rPr>
                        <a:t>+</a:t>
                      </a:r>
                      <a:endParaRPr sz="9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spc="30" dirty="0">
                          <a:latin typeface="Century Gothic" panose="020B0502020202020204"/>
                          <a:cs typeface="Century Gothic" panose="020B0502020202020204"/>
                        </a:rPr>
                        <a:t>*</a:t>
                      </a:r>
                      <a:endParaRPr sz="9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spc="80" dirty="0">
                          <a:latin typeface="Century Gothic" panose="020B0502020202020204"/>
                          <a:cs typeface="Century Gothic" panose="020B0502020202020204"/>
                        </a:rPr>
                        <a:t>(</a:t>
                      </a:r>
                      <a:endParaRPr sz="9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spc="80" dirty="0">
                          <a:latin typeface="Century Gothic" panose="020B0502020202020204"/>
                          <a:cs typeface="Century Gothic" panose="020B0502020202020204"/>
                        </a:rPr>
                        <a:t>)</a:t>
                      </a:r>
                      <a:endParaRPr sz="9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spc="-25" dirty="0">
                          <a:solidFill>
                            <a:srgbClr val="0000CC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id</a:t>
                      </a:r>
                      <a:endParaRPr sz="9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9385"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i="1" spc="2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i="1" spc="7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5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7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900" i="1" spc="7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5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7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6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78105">
                        <a:lnSpc>
                          <a:spcPts val="585"/>
                        </a:lnSpc>
                      </a:pPr>
                      <a:r>
                        <a:rPr sz="1350" i="1" spc="112" baseline="-250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600" i="1" spc="75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" algn="ctr">
                        <a:lnSpc>
                          <a:spcPts val="965"/>
                        </a:lnSpc>
                      </a:pPr>
                      <a:r>
                        <a:rPr sz="900" i="1" spc="1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5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17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5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spc="-85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+</a:t>
                      </a:r>
                      <a:r>
                        <a:rPr sz="900" spc="5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7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spc="1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5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3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5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ε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spc="1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15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3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5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ε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99060">
                        <a:lnSpc>
                          <a:spcPts val="965"/>
                        </a:lnSpc>
                      </a:pP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13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r>
                        <a:rPr sz="900" i="1" spc="14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37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13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r>
                        <a:rPr sz="900" i="1" spc="14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37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81915">
                        <a:lnSpc>
                          <a:spcPts val="585"/>
                        </a:lnSpc>
                      </a:pPr>
                      <a:r>
                        <a:rPr sz="1350" i="1" spc="-37" baseline="-250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1350" i="1" spc="-179" baseline="-2500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600" i="1" spc="25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605" algn="ctr">
                        <a:lnSpc>
                          <a:spcPts val="965"/>
                        </a:lnSpc>
                      </a:pP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4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ε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54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spc="80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*</a:t>
                      </a:r>
                      <a:r>
                        <a:rPr sz="900" spc="15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 </a:t>
                      </a: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r>
                        <a:rPr sz="900" i="1" spc="14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37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900" baseline="37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4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ε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spc="-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T</a:t>
                      </a:r>
                      <a:r>
                        <a:rPr sz="900" i="1" spc="-12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i="1" spc="112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900" i="1" spc="240" baseline="37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ε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44145">
                <a:tc>
                  <a:txBody>
                    <a:bodyPr/>
                    <a:lstStyle/>
                    <a:p>
                      <a:pPr marL="95885">
                        <a:lnSpc>
                          <a:spcPts val="965"/>
                        </a:lnSpc>
                      </a:pPr>
                      <a:r>
                        <a:rPr sz="900" i="1" spc="-5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90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r>
                        <a:rPr sz="900" i="1" spc="14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spc="130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(</a:t>
                      </a:r>
                      <a:r>
                        <a:rPr sz="900" spc="15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 </a:t>
                      </a:r>
                      <a:r>
                        <a:rPr sz="900" i="1" spc="70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E</a:t>
                      </a:r>
                      <a:r>
                        <a:rPr sz="900" i="1" spc="6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80" dirty="0">
                          <a:solidFill>
                            <a:srgbClr val="0000CC"/>
                          </a:solidFill>
                          <a:latin typeface="Century Gothic" panose="020B0502020202020204"/>
                          <a:cs typeface="Century Gothic" panose="020B0502020202020204"/>
                        </a:rPr>
                        <a:t>)</a:t>
                      </a:r>
                      <a:endParaRPr sz="9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65"/>
                        </a:lnSpc>
                      </a:pPr>
                      <a:r>
                        <a:rPr sz="900" i="1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r>
                        <a:rPr sz="900" i="1" spc="145" dirty="0">
                          <a:solidFill>
                            <a:srgbClr val="0000CC"/>
                          </a:solidFill>
                          <a:latin typeface="Arial" panose="020B0604020202020204"/>
                          <a:cs typeface="Arial" panose="020B0604020202020204"/>
                        </a:rPr>
                        <a:t> </a:t>
                      </a:r>
                      <a:r>
                        <a:rPr sz="900" spc="16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→</a:t>
                      </a:r>
                      <a:r>
                        <a:rPr sz="900" spc="7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 </a:t>
                      </a:r>
                      <a:r>
                        <a:rPr sz="900" spc="-25" dirty="0">
                          <a:solidFill>
                            <a:srgbClr val="0000CC"/>
                          </a:solidFill>
                          <a:latin typeface="Arial Black" panose="020B0A04020102020204"/>
                          <a:cs typeface="Arial Black" panose="020B0A04020102020204"/>
                        </a:rPr>
                        <a:t>id</a:t>
                      </a:r>
                      <a:endParaRPr sz="900">
                        <a:latin typeface="Arial Black" panose="020B0A04020102020204"/>
                        <a:cs typeface="Arial Black" panose="020B0A040201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334484" y="342330"/>
            <a:ext cx="55118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E’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+TE’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2348153" y="423038"/>
            <a:ext cx="59817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8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alpha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86567" y="550037"/>
            <a:ext cx="74866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FIRST(alpha)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0842" y="507633"/>
            <a:ext cx="995044" cy="412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1115" marR="23495" algn="ctr">
              <a:lnSpc>
                <a:spcPts val="1000"/>
              </a:lnSpc>
              <a:spcBef>
                <a:spcPts val="17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E’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+TE’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FIRST(+TE’)</a:t>
            </a:r>
            <a:r>
              <a:rPr sz="850" spc="7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{+}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970"/>
              </a:lnSpc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M[E’,</a:t>
            </a:r>
            <a:r>
              <a:rPr sz="850" spc="4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+]</a:t>
            </a:r>
            <a:r>
              <a:rPr sz="850" spc="4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E’</a:t>
            </a:r>
            <a:r>
              <a:rPr sz="850" spc="4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&gt;TE’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32051" y="649352"/>
            <a:ext cx="429259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FT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05268" y="776352"/>
            <a:ext cx="1682750" cy="285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386080" marR="5080" indent="-374015">
              <a:lnSpc>
                <a:spcPts val="1000"/>
              </a:lnSpc>
              <a:spcBef>
                <a:spcPts val="170"/>
              </a:spcBef>
            </a:pP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FIRST(FT)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FIRST(F)</a:t>
            </a:r>
            <a:r>
              <a:rPr sz="850" spc="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id,</a:t>
            </a:r>
            <a:r>
              <a:rPr sz="850" spc="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10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</a:t>
            </a:r>
            <a:r>
              <a:rPr sz="850" spc="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}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M[T,</a:t>
            </a:r>
            <a:r>
              <a:rPr sz="850" spc="4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id]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T—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&gt;FT’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76769" y="1030351"/>
            <a:ext cx="93980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M[T,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(]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FT’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252525" y="570941"/>
            <a:ext cx="55626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T’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*FT’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39790" y="697940"/>
            <a:ext cx="98171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FISRT(*FT’)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-2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{*}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1679" y="2570737"/>
            <a:ext cx="34988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T’</a:t>
            </a:r>
            <a:r>
              <a:rPr sz="850" spc="-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8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&gt;e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034307" y="2697737"/>
            <a:ext cx="106426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FOLLOW(T’)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+,</a:t>
            </a:r>
            <a:r>
              <a:rPr sz="850" spc="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4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),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3766" y="2767857"/>
            <a:ext cx="633095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7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Is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it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LL(1)?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50597" y="1034063"/>
            <a:ext cx="113538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40" dirty="0">
                <a:latin typeface="Book Antiqua" panose="02040602050305030304"/>
                <a:cs typeface="Book Antiqua" panose="02040602050305030304"/>
              </a:rPr>
              <a:t>M[E,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80" dirty="0">
                <a:latin typeface="Book Antiqua" panose="02040602050305030304"/>
                <a:cs typeface="Book Antiqua" panose="02040602050305030304"/>
              </a:rPr>
              <a:t>(]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4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40" dirty="0">
                <a:latin typeface="Times New Roman" panose="02020603050405020304"/>
                <a:cs typeface="Times New Roman" panose="02020603050405020304"/>
              </a:rPr>
              <a:t>′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29394" y="1186462"/>
            <a:ext cx="117792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40" dirty="0">
                <a:latin typeface="Book Antiqua" panose="02040602050305030304"/>
                <a:cs typeface="Book Antiqua" panose="02040602050305030304"/>
              </a:rPr>
              <a:t>M[E,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14" dirty="0">
                <a:latin typeface="Book Antiqua" panose="02040602050305030304"/>
                <a:cs typeface="Book Antiqua" panose="02040602050305030304"/>
              </a:rPr>
              <a:t>id]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4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40" dirty="0">
                <a:latin typeface="Times New Roman" panose="02020603050405020304"/>
                <a:cs typeface="Times New Roman" panose="02020603050405020304"/>
              </a:rPr>
              <a:t>′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5444" y="2502660"/>
            <a:ext cx="37909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65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65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ε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39360" y="2487574"/>
            <a:ext cx="130175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80" dirty="0">
                <a:latin typeface="Book Antiqua" panose="02040602050305030304"/>
                <a:cs typeface="Book Antiqua" panose="02040602050305030304"/>
              </a:rPr>
              <a:t>FOLLOW(E’)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80" dirty="0">
                <a:latin typeface="Book Antiqua" panose="02040602050305030304"/>
                <a:cs typeface="Book Antiqua" panose="02040602050305030304"/>
              </a:rPr>
              <a:t>{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10" dirty="0">
                <a:latin typeface="Book Antiqua" panose="02040602050305030304"/>
                <a:cs typeface="Book Antiqua" panose="02040602050305030304"/>
              </a:rPr>
              <a:t>$,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04" dirty="0">
                <a:latin typeface="Book Antiqua" panose="02040602050305030304"/>
                <a:cs typeface="Book Antiqua" panose="02040602050305030304"/>
              </a:rPr>
              <a:t>)}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71398" y="2627375"/>
            <a:ext cx="1037590" cy="330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1" spc="120" dirty="0">
                <a:latin typeface="Book Antiqua" panose="02040602050305030304"/>
                <a:cs typeface="Book Antiqua" panose="02040602050305030304"/>
              </a:rPr>
              <a:t>M[E’,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15" dirty="0">
                <a:latin typeface="Book Antiqua" panose="02040602050305030304"/>
                <a:cs typeface="Book Antiqua" panose="02040602050305030304"/>
              </a:rPr>
              <a:t>$]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65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65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ε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3335">
              <a:lnSpc>
                <a:spcPct val="100000"/>
              </a:lnSpc>
              <a:spcBef>
                <a:spcPts val="120"/>
              </a:spcBef>
            </a:pPr>
            <a:r>
              <a:rPr sz="900" b="1" spc="120" dirty="0">
                <a:latin typeface="Book Antiqua" panose="02040602050305030304"/>
                <a:cs typeface="Book Antiqua" panose="02040602050305030304"/>
              </a:rPr>
              <a:t>M[E’,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80" dirty="0">
                <a:latin typeface="Book Antiqua" panose="02040602050305030304"/>
                <a:cs typeface="Book Antiqua" panose="02040602050305030304"/>
              </a:rPr>
              <a:t>)]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65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65" dirty="0"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→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ε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Predictive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20" dirty="0"/>
              <a:t> </a:t>
            </a:r>
            <a:r>
              <a:rPr spc="50" dirty="0"/>
              <a:t>Parsing</a:t>
            </a:r>
            <a:endParaRPr spc="5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49489"/>
            <a:ext cx="4483735" cy="614680"/>
            <a:chOff x="87743" y="1249489"/>
            <a:chExt cx="4483735" cy="614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945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762163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74946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49489"/>
              <a:ext cx="50800" cy="512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38841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321"/>
                  </a:lnTo>
                  <a:lnTo>
                    <a:pt x="4008" y="343046"/>
                  </a:lnTo>
                  <a:lnTo>
                    <a:pt x="14922" y="359199"/>
                  </a:lnTo>
                  <a:lnTo>
                    <a:pt x="31075" y="370113"/>
                  </a:lnTo>
                  <a:lnTo>
                    <a:pt x="50800" y="374122"/>
                  </a:lnTo>
                  <a:lnTo>
                    <a:pt x="4381767" y="374122"/>
                  </a:lnTo>
                  <a:lnTo>
                    <a:pt x="4401492" y="370113"/>
                  </a:lnTo>
                  <a:lnTo>
                    <a:pt x="4417644" y="359199"/>
                  </a:lnTo>
                  <a:lnTo>
                    <a:pt x="4428558" y="343046"/>
                  </a:lnTo>
                  <a:lnTo>
                    <a:pt x="4432567" y="32332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87594"/>
              <a:ext cx="0" cy="494030"/>
            </a:xfrm>
            <a:custGeom>
              <a:avLst/>
              <a:gdLst/>
              <a:ahLst/>
              <a:cxnLst/>
              <a:rect l="l" t="t" r="r" b="b"/>
              <a:pathLst>
                <a:path h="494030">
                  <a:moveTo>
                    <a:pt x="0" y="49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748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621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4949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43874"/>
            <a:ext cx="65201" cy="652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5844" y="1141486"/>
            <a:ext cx="4356735" cy="118300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(LL(1)</a:t>
            </a:r>
            <a:r>
              <a:rPr sz="1100" spc="1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3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LL(1)</a:t>
            </a:r>
            <a:r>
              <a:rPr sz="1100" spc="4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whose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predictive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does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not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contain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any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multiple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entries.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82880">
              <a:lnSpc>
                <a:spcPct val="103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multiple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entry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would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indicate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could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decide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which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apply.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20" dirty="0"/>
              <a:t> </a:t>
            </a:r>
            <a:r>
              <a:rPr spc="50" dirty="0"/>
              <a:t>Parsing</a:t>
            </a:r>
            <a:endParaRPr spc="50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96372" y="874930"/>
          <a:ext cx="1484630" cy="1460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"/>
                <a:gridCol w="175260"/>
                <a:gridCol w="175260"/>
                <a:gridCol w="175259"/>
                <a:gridCol w="175259"/>
                <a:gridCol w="175259"/>
                <a:gridCol w="175259"/>
                <a:gridCol w="175259"/>
              </a:tblGrid>
              <a:tr h="146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6" name="object 6"/>
          <p:cNvGrpSpPr/>
          <p:nvPr/>
        </p:nvGrpSpPr>
        <p:grpSpPr>
          <a:xfrm>
            <a:off x="1066777" y="925243"/>
            <a:ext cx="2124075" cy="1416685"/>
            <a:chOff x="1066777" y="925243"/>
            <a:chExt cx="2124075" cy="1416685"/>
          </a:xfrm>
        </p:grpSpPr>
        <p:sp>
          <p:nvSpPr>
            <p:cNvPr id="7" name="object 7"/>
            <p:cNvSpPr/>
            <p:nvPr/>
          </p:nvSpPr>
          <p:spPr>
            <a:xfrm>
              <a:off x="1434853" y="1242519"/>
              <a:ext cx="1316990" cy="1097280"/>
            </a:xfrm>
            <a:custGeom>
              <a:avLst/>
              <a:gdLst/>
              <a:ahLst/>
              <a:cxnLst/>
              <a:rect l="l" t="t" r="r" b="b"/>
              <a:pathLst>
                <a:path w="1316989" h="1097280">
                  <a:moveTo>
                    <a:pt x="614476" y="438912"/>
                  </a:moveTo>
                  <a:lnTo>
                    <a:pt x="1316736" y="438912"/>
                  </a:lnTo>
                  <a:lnTo>
                    <a:pt x="1316736" y="0"/>
                  </a:lnTo>
                  <a:lnTo>
                    <a:pt x="614476" y="0"/>
                  </a:lnTo>
                  <a:lnTo>
                    <a:pt x="614476" y="438912"/>
                  </a:lnTo>
                  <a:close/>
                </a:path>
                <a:path w="1316989" h="1097280">
                  <a:moveTo>
                    <a:pt x="0" y="292608"/>
                  </a:moveTo>
                  <a:lnTo>
                    <a:pt x="175564" y="292608"/>
                  </a:lnTo>
                  <a:lnTo>
                    <a:pt x="175564" y="146304"/>
                  </a:lnTo>
                  <a:lnTo>
                    <a:pt x="0" y="146304"/>
                  </a:lnTo>
                  <a:lnTo>
                    <a:pt x="0" y="292608"/>
                  </a:lnTo>
                  <a:close/>
                </a:path>
                <a:path w="1316989" h="1097280">
                  <a:moveTo>
                    <a:pt x="0" y="438912"/>
                  </a:moveTo>
                  <a:lnTo>
                    <a:pt x="175564" y="438912"/>
                  </a:lnTo>
                  <a:lnTo>
                    <a:pt x="175564" y="292608"/>
                  </a:lnTo>
                  <a:lnTo>
                    <a:pt x="0" y="292608"/>
                  </a:lnTo>
                  <a:lnTo>
                    <a:pt x="0" y="438912"/>
                  </a:lnTo>
                  <a:close/>
                </a:path>
                <a:path w="1316989" h="1097280">
                  <a:moveTo>
                    <a:pt x="0" y="585216"/>
                  </a:moveTo>
                  <a:lnTo>
                    <a:pt x="175564" y="585216"/>
                  </a:lnTo>
                  <a:lnTo>
                    <a:pt x="175564" y="438912"/>
                  </a:lnTo>
                  <a:lnTo>
                    <a:pt x="0" y="438912"/>
                  </a:lnTo>
                  <a:lnTo>
                    <a:pt x="0" y="585216"/>
                  </a:lnTo>
                  <a:close/>
                </a:path>
                <a:path w="1316989" h="1097280">
                  <a:moveTo>
                    <a:pt x="0" y="731520"/>
                  </a:moveTo>
                  <a:lnTo>
                    <a:pt x="175564" y="731520"/>
                  </a:lnTo>
                  <a:lnTo>
                    <a:pt x="175564" y="585216"/>
                  </a:lnTo>
                  <a:lnTo>
                    <a:pt x="0" y="585216"/>
                  </a:lnTo>
                  <a:lnTo>
                    <a:pt x="0" y="731520"/>
                  </a:lnTo>
                  <a:close/>
                </a:path>
                <a:path w="1316989" h="1097280">
                  <a:moveTo>
                    <a:pt x="614476" y="1097280"/>
                  </a:moveTo>
                  <a:lnTo>
                    <a:pt x="1316736" y="1097280"/>
                  </a:lnTo>
                  <a:lnTo>
                    <a:pt x="1316736" y="658368"/>
                  </a:lnTo>
                  <a:lnTo>
                    <a:pt x="614476" y="658368"/>
                  </a:lnTo>
                  <a:lnTo>
                    <a:pt x="614476" y="1097280"/>
                  </a:lnTo>
                  <a:close/>
                </a:path>
              </a:pathLst>
            </a:custGeom>
            <a:ln w="3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8631" y="1021234"/>
              <a:ext cx="91440" cy="22311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610418" y="1461975"/>
              <a:ext cx="439420" cy="0"/>
            </a:xfrm>
            <a:custGeom>
              <a:avLst/>
              <a:gdLst/>
              <a:ahLst/>
              <a:cxnLst/>
              <a:rect l="l" t="t" r="r" b="b"/>
              <a:pathLst>
                <a:path w="439419">
                  <a:moveTo>
                    <a:pt x="438912" y="0"/>
                  </a:moveTo>
                  <a:lnTo>
                    <a:pt x="0" y="0"/>
                  </a:lnTo>
                </a:path>
              </a:pathLst>
            </a:custGeom>
            <a:ln w="3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3585" y="1447345"/>
              <a:ext cx="59055" cy="29845"/>
            </a:xfrm>
            <a:custGeom>
              <a:avLst/>
              <a:gdLst/>
              <a:ahLst/>
              <a:cxnLst/>
              <a:rect l="l" t="t" r="r" b="b"/>
              <a:pathLst>
                <a:path w="59055" h="29844">
                  <a:moveTo>
                    <a:pt x="58521" y="0"/>
                  </a:moveTo>
                  <a:lnTo>
                    <a:pt x="0" y="14630"/>
                  </a:lnTo>
                  <a:lnTo>
                    <a:pt x="58521" y="29260"/>
                  </a:lnTo>
                  <a:lnTo>
                    <a:pt x="585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623585" y="1447345"/>
              <a:ext cx="1567180" cy="29845"/>
            </a:xfrm>
            <a:custGeom>
              <a:avLst/>
              <a:gdLst/>
              <a:ahLst/>
              <a:cxnLst/>
              <a:rect l="l" t="t" r="r" b="b"/>
              <a:pathLst>
                <a:path w="1567180" h="29844">
                  <a:moveTo>
                    <a:pt x="58521" y="29260"/>
                  </a:moveTo>
                  <a:lnTo>
                    <a:pt x="0" y="14630"/>
                  </a:lnTo>
                  <a:lnTo>
                    <a:pt x="58521" y="0"/>
                  </a:lnTo>
                  <a:lnTo>
                    <a:pt x="58521" y="29260"/>
                  </a:lnTo>
                  <a:close/>
                </a:path>
                <a:path w="1567180" h="29844">
                  <a:moveTo>
                    <a:pt x="1128003" y="14630"/>
                  </a:moveTo>
                  <a:lnTo>
                    <a:pt x="1566915" y="14630"/>
                  </a:lnTo>
                </a:path>
              </a:pathLst>
            </a:custGeom>
            <a:ln w="3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118812" y="1447345"/>
              <a:ext cx="59055" cy="29845"/>
            </a:xfrm>
            <a:custGeom>
              <a:avLst/>
              <a:gdLst/>
              <a:ahLst/>
              <a:cxnLst/>
              <a:rect l="l" t="t" r="r" b="b"/>
              <a:pathLst>
                <a:path w="59055" h="29844">
                  <a:moveTo>
                    <a:pt x="0" y="0"/>
                  </a:moveTo>
                  <a:lnTo>
                    <a:pt x="0" y="29260"/>
                  </a:lnTo>
                  <a:lnTo>
                    <a:pt x="58521" y="146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400460" y="1447345"/>
              <a:ext cx="777240" cy="454025"/>
            </a:xfrm>
            <a:custGeom>
              <a:avLst/>
              <a:gdLst/>
              <a:ahLst/>
              <a:cxnLst/>
              <a:rect l="l" t="t" r="r" b="b"/>
              <a:pathLst>
                <a:path w="777239" h="454025">
                  <a:moveTo>
                    <a:pt x="718352" y="0"/>
                  </a:moveTo>
                  <a:lnTo>
                    <a:pt x="776874" y="14630"/>
                  </a:lnTo>
                  <a:lnTo>
                    <a:pt x="718352" y="29260"/>
                  </a:lnTo>
                  <a:lnTo>
                    <a:pt x="718352" y="0"/>
                  </a:lnTo>
                  <a:close/>
                </a:path>
                <a:path w="777239" h="454025">
                  <a:moveTo>
                    <a:pt x="0" y="234086"/>
                  </a:moveTo>
                  <a:lnTo>
                    <a:pt x="0" y="453542"/>
                  </a:lnTo>
                </a:path>
              </a:pathLst>
            </a:custGeom>
            <a:ln w="3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85829" y="182919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4" h="59055">
                  <a:moveTo>
                    <a:pt x="29260" y="0"/>
                  </a:moveTo>
                  <a:lnTo>
                    <a:pt x="0" y="0"/>
                  </a:lnTo>
                  <a:lnTo>
                    <a:pt x="14630" y="58521"/>
                  </a:lnTo>
                  <a:lnTo>
                    <a:pt x="292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385829" y="1829198"/>
              <a:ext cx="29845" cy="59055"/>
            </a:xfrm>
            <a:custGeom>
              <a:avLst/>
              <a:gdLst/>
              <a:ahLst/>
              <a:cxnLst/>
              <a:rect l="l" t="t" r="r" b="b"/>
              <a:pathLst>
                <a:path w="29844" h="59055">
                  <a:moveTo>
                    <a:pt x="29260" y="0"/>
                  </a:moveTo>
                  <a:lnTo>
                    <a:pt x="14630" y="58521"/>
                  </a:lnTo>
                  <a:lnTo>
                    <a:pt x="0" y="0"/>
                  </a:lnTo>
                  <a:lnTo>
                    <a:pt x="29260" y="0"/>
                  </a:lnTo>
                  <a:close/>
                </a:path>
              </a:pathLst>
            </a:custGeom>
            <a:ln w="365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5247" y="925243"/>
              <a:ext cx="219456" cy="8046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95756" y="1328798"/>
              <a:ext cx="404774" cy="6461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3797" y="1438526"/>
              <a:ext cx="347472" cy="1901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0085" y="1438526"/>
              <a:ext cx="75590" cy="6217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4962" y="1584830"/>
              <a:ext cx="67056" cy="621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9839" y="1731134"/>
              <a:ext cx="60959" cy="62179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2031" y="1871342"/>
              <a:ext cx="35356" cy="7315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777" y="1436088"/>
              <a:ext cx="215798" cy="670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48181" y="1989604"/>
              <a:ext cx="298703" cy="1706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353033" y="2204184"/>
              <a:ext cx="90220" cy="62179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463980" y="947188"/>
            <a:ext cx="42672" cy="4145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629791" y="933777"/>
            <a:ext cx="62179" cy="60960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19986" y="924024"/>
            <a:ext cx="35356" cy="6461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994332" y="919147"/>
            <a:ext cx="35356" cy="73151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339365" y="1436088"/>
            <a:ext cx="292608" cy="82905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11478" y="2668148"/>
            <a:ext cx="27851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Figure: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Model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table-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driven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predictive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253375" y="220786"/>
            <a:ext cx="863600" cy="4597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30480" marR="5080" indent="-18415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|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T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|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64135">
              <a:lnSpc>
                <a:spcPts val="1080"/>
              </a:lnSpc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(E)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|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4" name="object 34"/>
          <p:cNvSpPr txBox="1"/>
          <p:nvPr/>
        </p:nvSpPr>
        <p:spPr>
          <a:xfrm>
            <a:off x="3466094" y="1824681"/>
            <a:ext cx="28702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PDA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580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585607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809445"/>
            <a:ext cx="52527" cy="52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2033270"/>
            <a:ext cx="52527" cy="525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932" y="1287207"/>
            <a:ext cx="2986405" cy="83946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predictive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algorithm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table,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47000"/>
              </a:lnSpc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input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buffer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containing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sequence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tokens,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stack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435379"/>
            <a:ext cx="4483735" cy="674370"/>
            <a:chOff x="87743" y="1435379"/>
            <a:chExt cx="4483735" cy="6743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56964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00771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99501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435379"/>
              <a:ext cx="50800" cy="57233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613921"/>
              <a:ext cx="4432935" cy="445134"/>
            </a:xfrm>
            <a:custGeom>
              <a:avLst/>
              <a:gdLst/>
              <a:ahLst/>
              <a:cxnLst/>
              <a:rect l="l" t="t" r="r" b="b"/>
              <a:pathLst>
                <a:path w="4432935" h="445135">
                  <a:moveTo>
                    <a:pt x="4432567" y="0"/>
                  </a:moveTo>
                  <a:lnTo>
                    <a:pt x="0" y="0"/>
                  </a:lnTo>
                  <a:lnTo>
                    <a:pt x="0" y="393796"/>
                  </a:lnTo>
                  <a:lnTo>
                    <a:pt x="4008" y="413521"/>
                  </a:lnTo>
                  <a:lnTo>
                    <a:pt x="14922" y="429674"/>
                  </a:lnTo>
                  <a:lnTo>
                    <a:pt x="31075" y="440588"/>
                  </a:lnTo>
                  <a:lnTo>
                    <a:pt x="50800" y="444596"/>
                  </a:lnTo>
                  <a:lnTo>
                    <a:pt x="4381767" y="444596"/>
                  </a:lnTo>
                  <a:lnTo>
                    <a:pt x="4401492" y="440588"/>
                  </a:lnTo>
                  <a:lnTo>
                    <a:pt x="4417644" y="429674"/>
                  </a:lnTo>
                  <a:lnTo>
                    <a:pt x="4428558" y="413521"/>
                  </a:lnTo>
                  <a:lnTo>
                    <a:pt x="4432567" y="39379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473480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h="553719">
                  <a:moveTo>
                    <a:pt x="0" y="5532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4607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4480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43538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67540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19478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844" y="1328760"/>
            <a:ext cx="3493770" cy="69913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Algorithm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Initialize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input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buffer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input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followed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$.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Initialize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stack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$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top.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3555634" y="249807"/>
            <a:ext cx="422909" cy="770890"/>
            <a:chOff x="3555634" y="249807"/>
            <a:chExt cx="422909" cy="770890"/>
          </a:xfrm>
        </p:grpSpPr>
        <p:sp>
          <p:nvSpPr>
            <p:cNvPr id="20" name="object 20"/>
            <p:cNvSpPr/>
            <p:nvPr/>
          </p:nvSpPr>
          <p:spPr>
            <a:xfrm>
              <a:off x="3700945" y="260564"/>
              <a:ext cx="44450" cy="560705"/>
            </a:xfrm>
            <a:custGeom>
              <a:avLst/>
              <a:gdLst/>
              <a:ahLst/>
              <a:cxnLst/>
              <a:rect l="l" t="t" r="r" b="b"/>
              <a:pathLst>
                <a:path w="44450" h="560705">
                  <a:moveTo>
                    <a:pt x="44397" y="0"/>
                  </a:moveTo>
                  <a:lnTo>
                    <a:pt x="37309" y="48044"/>
                  </a:lnTo>
                  <a:lnTo>
                    <a:pt x="35413" y="59826"/>
                  </a:lnTo>
                  <a:lnTo>
                    <a:pt x="33299" y="73118"/>
                  </a:lnTo>
                  <a:lnTo>
                    <a:pt x="25763" y="121860"/>
                  </a:lnTo>
                  <a:lnTo>
                    <a:pt x="20436" y="160517"/>
                  </a:lnTo>
                  <a:lnTo>
                    <a:pt x="15194" y="203183"/>
                  </a:lnTo>
                  <a:lnTo>
                    <a:pt x="10660" y="246732"/>
                  </a:lnTo>
                  <a:lnTo>
                    <a:pt x="6948" y="290305"/>
                  </a:lnTo>
                  <a:lnTo>
                    <a:pt x="4157" y="331886"/>
                  </a:lnTo>
                  <a:lnTo>
                    <a:pt x="2269" y="370967"/>
                  </a:lnTo>
                  <a:lnTo>
                    <a:pt x="723" y="422922"/>
                  </a:lnTo>
                  <a:lnTo>
                    <a:pt x="167" y="466174"/>
                  </a:lnTo>
                  <a:lnTo>
                    <a:pt x="5" y="509985"/>
                  </a:lnTo>
                  <a:lnTo>
                    <a:pt x="0" y="518565"/>
                  </a:lnTo>
                  <a:lnTo>
                    <a:pt x="1" y="526270"/>
                  </a:lnTo>
                  <a:lnTo>
                    <a:pt x="1544" y="557659"/>
                  </a:lnTo>
                  <a:lnTo>
                    <a:pt x="2544" y="559872"/>
                  </a:lnTo>
                  <a:lnTo>
                    <a:pt x="4037" y="560551"/>
                  </a:lnTo>
                  <a:lnTo>
                    <a:pt x="6025" y="559695"/>
                  </a:lnTo>
                  <a:lnTo>
                    <a:pt x="9008" y="558411"/>
                  </a:lnTo>
                </a:path>
              </a:pathLst>
            </a:custGeom>
            <a:ln w="21514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555634" y="784637"/>
              <a:ext cx="413384" cy="0"/>
            </a:xfrm>
            <a:custGeom>
              <a:avLst/>
              <a:gdLst/>
              <a:ahLst/>
              <a:cxnLst/>
              <a:rect l="l" t="t" r="r" b="b"/>
              <a:pathLst>
                <a:path w="413385">
                  <a:moveTo>
                    <a:pt x="0" y="0"/>
                  </a:moveTo>
                  <a:lnTo>
                    <a:pt x="0" y="0"/>
                  </a:lnTo>
                  <a:lnTo>
                    <a:pt x="361574" y="0"/>
                  </a:lnTo>
                  <a:lnTo>
                    <a:pt x="413228" y="0"/>
                  </a:lnTo>
                </a:path>
              </a:pathLst>
            </a:custGeom>
            <a:ln w="21517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86346" y="287072"/>
              <a:ext cx="0" cy="733425"/>
            </a:xfrm>
            <a:custGeom>
              <a:avLst/>
              <a:gdLst/>
              <a:ahLst/>
              <a:cxnLst/>
              <a:rect l="l" t="t" r="r" b="b"/>
              <a:pathLst>
                <a:path h="733425">
                  <a:moveTo>
                    <a:pt x="0" y="0"/>
                  </a:moveTo>
                  <a:lnTo>
                    <a:pt x="0" y="0"/>
                  </a:lnTo>
                  <a:lnTo>
                    <a:pt x="0" y="681009"/>
                  </a:lnTo>
                  <a:lnTo>
                    <a:pt x="0" y="733395"/>
                  </a:lnTo>
                </a:path>
              </a:pathLst>
            </a:custGeom>
            <a:ln w="21517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11055" y="635018"/>
              <a:ext cx="356870" cy="41275"/>
            </a:xfrm>
            <a:custGeom>
              <a:avLst/>
              <a:gdLst/>
              <a:ahLst/>
              <a:cxnLst/>
              <a:rect l="l" t="t" r="r" b="b"/>
              <a:pathLst>
                <a:path w="356870" h="41275">
                  <a:moveTo>
                    <a:pt x="0" y="10609"/>
                  </a:moveTo>
                  <a:lnTo>
                    <a:pt x="44080" y="5173"/>
                  </a:lnTo>
                  <a:lnTo>
                    <a:pt x="91698" y="1488"/>
                  </a:lnTo>
                  <a:lnTo>
                    <a:pt x="136007" y="48"/>
                  </a:lnTo>
                  <a:lnTo>
                    <a:pt x="147308" y="0"/>
                  </a:lnTo>
                  <a:lnTo>
                    <a:pt x="158528" y="99"/>
                  </a:lnTo>
                  <a:lnTo>
                    <a:pt x="201443" y="2320"/>
                  </a:lnTo>
                  <a:lnTo>
                    <a:pt x="246877" y="10072"/>
                  </a:lnTo>
                  <a:lnTo>
                    <a:pt x="284301" y="21987"/>
                  </a:lnTo>
                  <a:lnTo>
                    <a:pt x="298621" y="27194"/>
                  </a:lnTo>
                  <a:lnTo>
                    <a:pt x="305317" y="29638"/>
                  </a:lnTo>
                  <a:lnTo>
                    <a:pt x="311597" y="31750"/>
                  </a:lnTo>
                  <a:lnTo>
                    <a:pt x="317459" y="33530"/>
                  </a:lnTo>
                  <a:lnTo>
                    <a:pt x="323321" y="35311"/>
                  </a:lnTo>
                  <a:lnTo>
                    <a:pt x="348931" y="40055"/>
                  </a:lnTo>
                  <a:lnTo>
                    <a:pt x="356386" y="40835"/>
                  </a:lnTo>
                </a:path>
              </a:pathLst>
            </a:custGeom>
            <a:ln w="21515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26664" y="499437"/>
              <a:ext cx="327660" cy="0"/>
            </a:xfrm>
            <a:custGeom>
              <a:avLst/>
              <a:gdLst/>
              <a:ahLst/>
              <a:cxnLst/>
              <a:rect l="l" t="t" r="r" b="b"/>
              <a:pathLst>
                <a:path w="327660">
                  <a:moveTo>
                    <a:pt x="0" y="0"/>
                  </a:moveTo>
                  <a:lnTo>
                    <a:pt x="0" y="0"/>
                  </a:lnTo>
                  <a:lnTo>
                    <a:pt x="318782" y="0"/>
                  </a:lnTo>
                  <a:lnTo>
                    <a:pt x="327604" y="0"/>
                  </a:lnTo>
                </a:path>
              </a:pathLst>
            </a:custGeom>
            <a:ln w="21516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2975" y="669443"/>
              <a:ext cx="73730" cy="9903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714853" y="525661"/>
              <a:ext cx="93681" cy="11147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716983" y="595010"/>
              <a:ext cx="237490" cy="237490"/>
            </a:xfrm>
            <a:custGeom>
              <a:avLst/>
              <a:gdLst/>
              <a:ahLst/>
              <a:cxnLst/>
              <a:rect l="l" t="t" r="r" b="b"/>
              <a:pathLst>
                <a:path w="237489" h="237490">
                  <a:moveTo>
                    <a:pt x="237211" y="-2"/>
                  </a:moveTo>
                  <a:lnTo>
                    <a:pt x="203324" y="33884"/>
                  </a:lnTo>
                  <a:lnTo>
                    <a:pt x="169437" y="67772"/>
                  </a:lnTo>
                  <a:lnTo>
                    <a:pt x="135550" y="101659"/>
                  </a:lnTo>
                  <a:lnTo>
                    <a:pt x="101663" y="135546"/>
                  </a:lnTo>
                  <a:lnTo>
                    <a:pt x="67776" y="169433"/>
                  </a:lnTo>
                  <a:lnTo>
                    <a:pt x="33889" y="203320"/>
                  </a:lnTo>
                  <a:lnTo>
                    <a:pt x="2" y="237207"/>
                  </a:lnTo>
                </a:path>
              </a:pathLst>
            </a:custGeom>
            <a:ln w="21515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1664811" y="1511872"/>
            <a:ext cx="2060575" cy="558800"/>
            <a:chOff x="1664811" y="1511872"/>
            <a:chExt cx="2060575" cy="558800"/>
          </a:xfrm>
        </p:grpSpPr>
        <p:sp>
          <p:nvSpPr>
            <p:cNvPr id="29" name="object 29"/>
            <p:cNvSpPr/>
            <p:nvPr/>
          </p:nvSpPr>
          <p:spPr>
            <a:xfrm>
              <a:off x="3377794" y="1521070"/>
              <a:ext cx="338455" cy="338455"/>
            </a:xfrm>
            <a:custGeom>
              <a:avLst/>
              <a:gdLst/>
              <a:ahLst/>
              <a:cxnLst/>
              <a:rect l="l" t="t" r="r" b="b"/>
              <a:pathLst>
                <a:path w="338454" h="338455">
                  <a:moveTo>
                    <a:pt x="338235" y="169115"/>
                  </a:moveTo>
                  <a:lnTo>
                    <a:pt x="332194" y="124157"/>
                  </a:lnTo>
                  <a:lnTo>
                    <a:pt x="315146" y="83758"/>
                  </a:lnTo>
                  <a:lnTo>
                    <a:pt x="288702" y="49531"/>
                  </a:lnTo>
                  <a:lnTo>
                    <a:pt x="254474" y="23087"/>
                  </a:lnTo>
                  <a:lnTo>
                    <a:pt x="214076" y="6039"/>
                  </a:lnTo>
                  <a:lnTo>
                    <a:pt x="169118" y="-1"/>
                  </a:lnTo>
                  <a:lnTo>
                    <a:pt x="124160" y="6039"/>
                  </a:lnTo>
                  <a:lnTo>
                    <a:pt x="83761" y="23087"/>
                  </a:lnTo>
                  <a:lnTo>
                    <a:pt x="49534" y="49531"/>
                  </a:lnTo>
                  <a:lnTo>
                    <a:pt x="23090" y="83758"/>
                  </a:lnTo>
                  <a:lnTo>
                    <a:pt x="6041" y="124157"/>
                  </a:lnTo>
                  <a:lnTo>
                    <a:pt x="0" y="169115"/>
                  </a:lnTo>
                  <a:lnTo>
                    <a:pt x="6041" y="214073"/>
                  </a:lnTo>
                  <a:lnTo>
                    <a:pt x="23090" y="254472"/>
                  </a:lnTo>
                  <a:lnTo>
                    <a:pt x="49534" y="288699"/>
                  </a:lnTo>
                  <a:lnTo>
                    <a:pt x="83761" y="315142"/>
                  </a:lnTo>
                  <a:lnTo>
                    <a:pt x="124160" y="332190"/>
                  </a:lnTo>
                  <a:lnTo>
                    <a:pt x="169118" y="338231"/>
                  </a:lnTo>
                  <a:lnTo>
                    <a:pt x="214076" y="332190"/>
                  </a:lnTo>
                  <a:lnTo>
                    <a:pt x="254474" y="315142"/>
                  </a:lnTo>
                  <a:lnTo>
                    <a:pt x="288702" y="288699"/>
                  </a:lnTo>
                  <a:lnTo>
                    <a:pt x="315146" y="254472"/>
                  </a:lnTo>
                  <a:lnTo>
                    <a:pt x="332194" y="214073"/>
                  </a:lnTo>
                  <a:lnTo>
                    <a:pt x="338235" y="169115"/>
                  </a:lnTo>
                  <a:close/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64811" y="1839894"/>
              <a:ext cx="200483" cy="20048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2101626" y="1818873"/>
              <a:ext cx="186055" cy="242570"/>
            </a:xfrm>
            <a:custGeom>
              <a:avLst/>
              <a:gdLst/>
              <a:ahLst/>
              <a:cxnLst/>
              <a:rect l="l" t="t" r="r" b="b"/>
              <a:pathLst>
                <a:path w="186055" h="242569">
                  <a:moveTo>
                    <a:pt x="131363" y="14587"/>
                  </a:moveTo>
                  <a:lnTo>
                    <a:pt x="93456" y="27631"/>
                  </a:lnTo>
                  <a:lnTo>
                    <a:pt x="87501" y="29860"/>
                  </a:lnTo>
                  <a:lnTo>
                    <a:pt x="81698" y="31946"/>
                  </a:lnTo>
                  <a:lnTo>
                    <a:pt x="76049" y="33887"/>
                  </a:lnTo>
                  <a:lnTo>
                    <a:pt x="70399" y="35829"/>
                  </a:lnTo>
                  <a:lnTo>
                    <a:pt x="65066" y="37545"/>
                  </a:lnTo>
                  <a:lnTo>
                    <a:pt x="41521" y="44261"/>
                  </a:lnTo>
                  <a:lnTo>
                    <a:pt x="37350" y="45417"/>
                  </a:lnTo>
                  <a:lnTo>
                    <a:pt x="33413" y="46535"/>
                  </a:lnTo>
                  <a:lnTo>
                    <a:pt x="29476" y="47652"/>
                  </a:lnTo>
                  <a:lnTo>
                    <a:pt x="25637" y="48744"/>
                  </a:lnTo>
                  <a:lnTo>
                    <a:pt x="21895" y="49810"/>
                  </a:lnTo>
                  <a:lnTo>
                    <a:pt x="18154" y="50875"/>
                  </a:lnTo>
                  <a:lnTo>
                    <a:pt x="14895" y="52293"/>
                  </a:lnTo>
                  <a:lnTo>
                    <a:pt x="12119" y="54064"/>
                  </a:lnTo>
                  <a:lnTo>
                    <a:pt x="9343" y="55835"/>
                  </a:lnTo>
                  <a:lnTo>
                    <a:pt x="7102" y="57968"/>
                  </a:lnTo>
                  <a:lnTo>
                    <a:pt x="5396" y="60463"/>
                  </a:lnTo>
                  <a:lnTo>
                    <a:pt x="3689" y="62958"/>
                  </a:lnTo>
                  <a:lnTo>
                    <a:pt x="2590" y="66217"/>
                  </a:lnTo>
                  <a:lnTo>
                    <a:pt x="2099" y="70239"/>
                  </a:lnTo>
                  <a:lnTo>
                    <a:pt x="1608" y="74262"/>
                  </a:lnTo>
                  <a:lnTo>
                    <a:pt x="1294" y="78422"/>
                  </a:lnTo>
                  <a:lnTo>
                    <a:pt x="1156" y="82722"/>
                  </a:lnTo>
                  <a:lnTo>
                    <a:pt x="1019" y="87021"/>
                  </a:lnTo>
                  <a:lnTo>
                    <a:pt x="865" y="91536"/>
                  </a:lnTo>
                  <a:lnTo>
                    <a:pt x="33" y="123144"/>
                  </a:lnTo>
                  <a:lnTo>
                    <a:pt x="0" y="127652"/>
                  </a:lnTo>
                  <a:lnTo>
                    <a:pt x="98" y="132278"/>
                  </a:lnTo>
                  <a:lnTo>
                    <a:pt x="329" y="137023"/>
                  </a:lnTo>
                  <a:lnTo>
                    <a:pt x="560" y="141767"/>
                  </a:lnTo>
                  <a:lnTo>
                    <a:pt x="12906" y="182867"/>
                  </a:lnTo>
                  <a:lnTo>
                    <a:pt x="15544" y="187992"/>
                  </a:lnTo>
                  <a:lnTo>
                    <a:pt x="29552" y="210735"/>
                  </a:lnTo>
                  <a:lnTo>
                    <a:pt x="32243" y="214775"/>
                  </a:lnTo>
                  <a:lnTo>
                    <a:pt x="34732" y="218453"/>
                  </a:lnTo>
                  <a:lnTo>
                    <a:pt x="37019" y="221770"/>
                  </a:lnTo>
                  <a:lnTo>
                    <a:pt x="39305" y="225087"/>
                  </a:lnTo>
                  <a:lnTo>
                    <a:pt x="67320" y="242407"/>
                  </a:lnTo>
                  <a:lnTo>
                    <a:pt x="72156" y="241587"/>
                  </a:lnTo>
                  <a:lnTo>
                    <a:pt x="77587" y="239668"/>
                  </a:lnTo>
                  <a:lnTo>
                    <a:pt x="83018" y="237749"/>
                  </a:lnTo>
                  <a:lnTo>
                    <a:pt x="110524" y="222790"/>
                  </a:lnTo>
                  <a:lnTo>
                    <a:pt x="115860" y="219688"/>
                  </a:lnTo>
                  <a:lnTo>
                    <a:pt x="146505" y="201109"/>
                  </a:lnTo>
                  <a:lnTo>
                    <a:pt x="149512" y="199117"/>
                  </a:lnTo>
                  <a:lnTo>
                    <a:pt x="162193" y="183457"/>
                  </a:lnTo>
                  <a:lnTo>
                    <a:pt x="164243" y="179878"/>
                  </a:lnTo>
                  <a:lnTo>
                    <a:pt x="172294" y="159856"/>
                  </a:lnTo>
                  <a:lnTo>
                    <a:pt x="173686" y="156087"/>
                  </a:lnTo>
                  <a:lnTo>
                    <a:pt x="175055" y="152381"/>
                  </a:lnTo>
                  <a:lnTo>
                    <a:pt x="176401" y="148737"/>
                  </a:lnTo>
                  <a:lnTo>
                    <a:pt x="177748" y="145093"/>
                  </a:lnTo>
                  <a:lnTo>
                    <a:pt x="179047" y="141365"/>
                  </a:lnTo>
                  <a:lnTo>
                    <a:pt x="180297" y="137550"/>
                  </a:lnTo>
                  <a:lnTo>
                    <a:pt x="181548" y="133736"/>
                  </a:lnTo>
                  <a:lnTo>
                    <a:pt x="182582" y="129945"/>
                  </a:lnTo>
                  <a:lnTo>
                    <a:pt x="183400" y="126179"/>
                  </a:lnTo>
                  <a:lnTo>
                    <a:pt x="184218" y="122412"/>
                  </a:lnTo>
                  <a:lnTo>
                    <a:pt x="184822" y="118367"/>
                  </a:lnTo>
                  <a:lnTo>
                    <a:pt x="185210" y="114042"/>
                  </a:lnTo>
                  <a:lnTo>
                    <a:pt x="185600" y="109718"/>
                  </a:lnTo>
                  <a:lnTo>
                    <a:pt x="185612" y="105208"/>
                  </a:lnTo>
                  <a:lnTo>
                    <a:pt x="185248" y="100511"/>
                  </a:lnTo>
                  <a:lnTo>
                    <a:pt x="184884" y="95814"/>
                  </a:lnTo>
                  <a:lnTo>
                    <a:pt x="176140" y="54535"/>
                  </a:lnTo>
                  <a:lnTo>
                    <a:pt x="172534" y="41072"/>
                  </a:lnTo>
                  <a:lnTo>
                    <a:pt x="171423" y="36950"/>
                  </a:lnTo>
                  <a:lnTo>
                    <a:pt x="160564" y="10070"/>
                  </a:lnTo>
                  <a:lnTo>
                    <a:pt x="158577" y="7321"/>
                  </a:lnTo>
                  <a:lnTo>
                    <a:pt x="137358" y="0"/>
                  </a:lnTo>
                  <a:lnTo>
                    <a:pt x="133891" y="341"/>
                  </a:lnTo>
                  <a:lnTo>
                    <a:pt x="130424" y="682"/>
                  </a:lnTo>
                  <a:lnTo>
                    <a:pt x="115047" y="5810"/>
                  </a:lnTo>
                  <a:lnTo>
                    <a:pt x="110743" y="8032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1266974" y="598796"/>
            <a:ext cx="938530" cy="753745"/>
            <a:chOff x="1266974" y="598796"/>
            <a:chExt cx="938530" cy="753745"/>
          </a:xfrm>
        </p:grpSpPr>
        <p:sp>
          <p:nvSpPr>
            <p:cNvPr id="33" name="object 33"/>
            <p:cNvSpPr/>
            <p:nvPr/>
          </p:nvSpPr>
          <p:spPr>
            <a:xfrm>
              <a:off x="1431895" y="610470"/>
              <a:ext cx="94615" cy="729615"/>
            </a:xfrm>
            <a:custGeom>
              <a:avLst/>
              <a:gdLst/>
              <a:ahLst/>
              <a:cxnLst/>
              <a:rect l="l" t="t" r="r" b="b"/>
              <a:pathLst>
                <a:path w="94615" h="729615">
                  <a:moveTo>
                    <a:pt x="3" y="-4"/>
                  </a:moveTo>
                  <a:lnTo>
                    <a:pt x="6757" y="52098"/>
                  </a:lnTo>
                  <a:lnTo>
                    <a:pt x="13512" y="104201"/>
                  </a:lnTo>
                  <a:lnTo>
                    <a:pt x="20267" y="156304"/>
                  </a:lnTo>
                  <a:lnTo>
                    <a:pt x="27021" y="208408"/>
                  </a:lnTo>
                  <a:lnTo>
                    <a:pt x="33776" y="260511"/>
                  </a:lnTo>
                  <a:lnTo>
                    <a:pt x="40531" y="312614"/>
                  </a:lnTo>
                  <a:lnTo>
                    <a:pt x="47285" y="364718"/>
                  </a:lnTo>
                  <a:lnTo>
                    <a:pt x="54040" y="416821"/>
                  </a:lnTo>
                  <a:lnTo>
                    <a:pt x="60795" y="468924"/>
                  </a:lnTo>
                  <a:lnTo>
                    <a:pt x="67549" y="521028"/>
                  </a:lnTo>
                  <a:lnTo>
                    <a:pt x="74304" y="573131"/>
                  </a:lnTo>
                  <a:lnTo>
                    <a:pt x="81059" y="625234"/>
                  </a:lnTo>
                  <a:lnTo>
                    <a:pt x="87814" y="677337"/>
                  </a:lnTo>
                  <a:lnTo>
                    <a:pt x="94568" y="729441"/>
                  </a:lnTo>
                </a:path>
              </a:pathLst>
            </a:custGeom>
            <a:ln w="126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93523" y="605146"/>
              <a:ext cx="157480" cy="741045"/>
            </a:xfrm>
            <a:custGeom>
              <a:avLst/>
              <a:gdLst/>
              <a:ahLst/>
              <a:cxnLst/>
              <a:rect l="l" t="t" r="r" b="b"/>
              <a:pathLst>
                <a:path w="157480" h="741044">
                  <a:moveTo>
                    <a:pt x="-2" y="-3"/>
                  </a:moveTo>
                  <a:lnTo>
                    <a:pt x="10489" y="49394"/>
                  </a:lnTo>
                  <a:lnTo>
                    <a:pt x="20982" y="98793"/>
                  </a:lnTo>
                  <a:lnTo>
                    <a:pt x="31474" y="148192"/>
                  </a:lnTo>
                  <a:lnTo>
                    <a:pt x="41967" y="197591"/>
                  </a:lnTo>
                  <a:lnTo>
                    <a:pt x="52459" y="246989"/>
                  </a:lnTo>
                  <a:lnTo>
                    <a:pt x="62952" y="296388"/>
                  </a:lnTo>
                  <a:lnTo>
                    <a:pt x="73444" y="345787"/>
                  </a:lnTo>
                  <a:lnTo>
                    <a:pt x="83937" y="395186"/>
                  </a:lnTo>
                  <a:lnTo>
                    <a:pt x="94430" y="444585"/>
                  </a:lnTo>
                  <a:lnTo>
                    <a:pt x="104922" y="493983"/>
                  </a:lnTo>
                  <a:lnTo>
                    <a:pt x="115415" y="543382"/>
                  </a:lnTo>
                  <a:lnTo>
                    <a:pt x="125908" y="592781"/>
                  </a:lnTo>
                  <a:lnTo>
                    <a:pt x="136400" y="642180"/>
                  </a:lnTo>
                  <a:lnTo>
                    <a:pt x="146893" y="691578"/>
                  </a:lnTo>
                  <a:lnTo>
                    <a:pt x="157386" y="740977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59767" y="1122970"/>
              <a:ext cx="591820" cy="71755"/>
            </a:xfrm>
            <a:custGeom>
              <a:avLst/>
              <a:gdLst/>
              <a:ahLst/>
              <a:cxnLst/>
              <a:rect l="l" t="t" r="r" b="b"/>
              <a:pathLst>
                <a:path w="591819" h="71755">
                  <a:moveTo>
                    <a:pt x="1" y="71473"/>
                  </a:moveTo>
                  <a:lnTo>
                    <a:pt x="1" y="71473"/>
                  </a:lnTo>
                  <a:lnTo>
                    <a:pt x="246398" y="41694"/>
                  </a:lnTo>
                  <a:lnTo>
                    <a:pt x="295678" y="35739"/>
                  </a:lnTo>
                  <a:lnTo>
                    <a:pt x="542075" y="5960"/>
                  </a:lnTo>
                  <a:lnTo>
                    <a:pt x="591355" y="4"/>
                  </a:lnTo>
                </a:path>
              </a:pathLst>
            </a:custGeom>
            <a:ln w="126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66974" y="937152"/>
              <a:ext cx="938530" cy="0"/>
            </a:xfrm>
            <a:custGeom>
              <a:avLst/>
              <a:gdLst/>
              <a:ahLst/>
              <a:cxnLst/>
              <a:rect l="l" t="t" r="r" b="b"/>
              <a:pathLst>
                <a:path w="938530">
                  <a:moveTo>
                    <a:pt x="0" y="6"/>
                  </a:moveTo>
                  <a:lnTo>
                    <a:pt x="0" y="6"/>
                  </a:lnTo>
                  <a:lnTo>
                    <a:pt x="885995" y="6"/>
                  </a:lnTo>
                  <a:lnTo>
                    <a:pt x="938112" y="6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27414" y="988619"/>
              <a:ext cx="96241" cy="184962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550011" y="824037"/>
              <a:ext cx="59690" cy="367665"/>
            </a:xfrm>
            <a:custGeom>
              <a:avLst/>
              <a:gdLst/>
              <a:ahLst/>
              <a:cxnLst/>
              <a:rect l="l" t="t" r="r" b="b"/>
              <a:pathLst>
                <a:path w="59690" h="367665">
                  <a:moveTo>
                    <a:pt x="4253" y="-2"/>
                  </a:moveTo>
                  <a:lnTo>
                    <a:pt x="133" y="54241"/>
                  </a:lnTo>
                  <a:lnTo>
                    <a:pt x="4" y="107888"/>
                  </a:lnTo>
                  <a:lnTo>
                    <a:pt x="3865" y="160938"/>
                  </a:lnTo>
                  <a:lnTo>
                    <a:pt x="11716" y="213390"/>
                  </a:lnTo>
                  <a:lnTo>
                    <a:pt x="23557" y="265246"/>
                  </a:lnTo>
                  <a:lnTo>
                    <a:pt x="39389" y="316504"/>
                  </a:lnTo>
                  <a:lnTo>
                    <a:pt x="59211" y="367165"/>
                  </a:lnTo>
                </a:path>
              </a:pathLst>
            </a:custGeom>
            <a:ln w="1270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033380" y="2597686"/>
            <a:ext cx="18923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14" dirty="0">
                <a:latin typeface="Book Antiqua" panose="02040602050305030304"/>
                <a:cs typeface="Book Antiqua" panose="02040602050305030304"/>
              </a:rPr>
              <a:t>E$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40" name="object 40"/>
          <p:cNvSpPr txBox="1"/>
          <p:nvPr/>
        </p:nvSpPr>
        <p:spPr>
          <a:xfrm>
            <a:off x="3094675" y="2569973"/>
            <a:ext cx="58674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-10" dirty="0">
                <a:latin typeface="Book Antiqua" panose="02040602050305030304"/>
                <a:cs typeface="Book Antiqua" panose="02040602050305030304"/>
              </a:rPr>
              <a:t>id+id*id$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1145792"/>
            <a:ext cx="14300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Algorithm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1203952"/>
            <a:ext cx="4483735" cy="1252855"/>
            <a:chOff x="87743" y="1203952"/>
            <a:chExt cx="4483735" cy="125285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38224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54821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42121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03960"/>
              <a:ext cx="50800" cy="115086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382492"/>
              <a:ext cx="4432935" cy="1023619"/>
            </a:xfrm>
            <a:custGeom>
              <a:avLst/>
              <a:gdLst/>
              <a:ahLst/>
              <a:cxnLst/>
              <a:rect l="l" t="t" r="r" b="b"/>
              <a:pathLst>
                <a:path w="4432935" h="1023619">
                  <a:moveTo>
                    <a:pt x="4432567" y="0"/>
                  </a:moveTo>
                  <a:lnTo>
                    <a:pt x="0" y="0"/>
                  </a:lnTo>
                  <a:lnTo>
                    <a:pt x="0" y="972328"/>
                  </a:lnTo>
                  <a:lnTo>
                    <a:pt x="4008" y="992053"/>
                  </a:lnTo>
                  <a:lnTo>
                    <a:pt x="14922" y="1008206"/>
                  </a:lnTo>
                  <a:lnTo>
                    <a:pt x="31075" y="1019120"/>
                  </a:lnTo>
                  <a:lnTo>
                    <a:pt x="50800" y="1023128"/>
                  </a:lnTo>
                  <a:lnTo>
                    <a:pt x="4381767" y="1023128"/>
                  </a:lnTo>
                  <a:lnTo>
                    <a:pt x="4401492" y="1019120"/>
                  </a:lnTo>
                  <a:lnTo>
                    <a:pt x="4417644" y="1008206"/>
                  </a:lnTo>
                  <a:lnTo>
                    <a:pt x="4428558" y="992053"/>
                  </a:lnTo>
                  <a:lnTo>
                    <a:pt x="4432567" y="97232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42053"/>
              <a:ext cx="0" cy="1132205"/>
            </a:xfrm>
            <a:custGeom>
              <a:avLst/>
              <a:gdLst/>
              <a:ahLst/>
              <a:cxnLst/>
              <a:rect l="l" t="t" r="r" b="b"/>
              <a:pathLst>
                <a:path h="1132205">
                  <a:moveTo>
                    <a:pt x="0" y="11318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293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166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120395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37754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661591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51393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075230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299055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402932" y="1296680"/>
            <a:ext cx="2082164" cy="109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000"/>
              </a:lnSpc>
              <a:spcBef>
                <a:spcPts val="10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top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stack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.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There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three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possibilities.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terminal.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65"/>
              </a:spcBef>
            </a:pP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nonterminal.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60"/>
              </a:spcBef>
            </a:pP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$.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55024" y="1828245"/>
            <a:ext cx="304165" cy="551815"/>
            <a:chOff x="455024" y="1828245"/>
            <a:chExt cx="304165" cy="551815"/>
          </a:xfrm>
        </p:grpSpPr>
        <p:sp>
          <p:nvSpPr>
            <p:cNvPr id="24" name="object 24"/>
            <p:cNvSpPr/>
            <p:nvPr/>
          </p:nvSpPr>
          <p:spPr>
            <a:xfrm>
              <a:off x="519066" y="1839003"/>
              <a:ext cx="127635" cy="68580"/>
            </a:xfrm>
            <a:custGeom>
              <a:avLst/>
              <a:gdLst/>
              <a:ahLst/>
              <a:cxnLst/>
              <a:rect l="l" t="t" r="r" b="b"/>
              <a:pathLst>
                <a:path w="127634" h="68580">
                  <a:moveTo>
                    <a:pt x="0" y="3"/>
                  </a:moveTo>
                  <a:lnTo>
                    <a:pt x="37689" y="43354"/>
                  </a:lnTo>
                  <a:lnTo>
                    <a:pt x="71466" y="66103"/>
                  </a:lnTo>
                  <a:lnTo>
                    <a:pt x="101332" y="68250"/>
                  </a:lnTo>
                  <a:lnTo>
                    <a:pt x="127285" y="49796"/>
                  </a:lnTo>
                </a:path>
              </a:pathLst>
            </a:custGeom>
            <a:ln w="21514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0571" y="1991286"/>
              <a:ext cx="260985" cy="137795"/>
            </a:xfrm>
            <a:custGeom>
              <a:avLst/>
              <a:gdLst/>
              <a:ahLst/>
              <a:cxnLst/>
              <a:rect l="l" t="t" r="r" b="b"/>
              <a:pathLst>
                <a:path w="260984" h="137794">
                  <a:moveTo>
                    <a:pt x="0" y="72722"/>
                  </a:moveTo>
                  <a:lnTo>
                    <a:pt x="12633" y="106611"/>
                  </a:lnTo>
                  <a:lnTo>
                    <a:pt x="30976" y="128221"/>
                  </a:lnTo>
                  <a:lnTo>
                    <a:pt x="55025" y="137550"/>
                  </a:lnTo>
                  <a:lnTo>
                    <a:pt x="84783" y="134599"/>
                  </a:lnTo>
                  <a:lnTo>
                    <a:pt x="120249" y="119367"/>
                  </a:lnTo>
                  <a:lnTo>
                    <a:pt x="161422" y="91856"/>
                  </a:lnTo>
                  <a:lnTo>
                    <a:pt x="208303" y="52065"/>
                  </a:lnTo>
                  <a:lnTo>
                    <a:pt x="260892" y="-6"/>
                  </a:lnTo>
                </a:path>
              </a:pathLst>
            </a:custGeom>
            <a:ln w="21515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5782" y="2239637"/>
              <a:ext cx="283210" cy="129539"/>
            </a:xfrm>
            <a:custGeom>
              <a:avLst/>
              <a:gdLst/>
              <a:ahLst/>
              <a:cxnLst/>
              <a:rect l="l" t="t" r="r" b="b"/>
              <a:pathLst>
                <a:path w="283209" h="129539">
                  <a:moveTo>
                    <a:pt x="15140" y="54719"/>
                  </a:moveTo>
                  <a:lnTo>
                    <a:pt x="3280" y="85329"/>
                  </a:lnTo>
                  <a:lnTo>
                    <a:pt x="0" y="107920"/>
                  </a:lnTo>
                  <a:lnTo>
                    <a:pt x="5298" y="122493"/>
                  </a:lnTo>
                  <a:lnTo>
                    <a:pt x="19175" y="129048"/>
                  </a:lnTo>
                  <a:lnTo>
                    <a:pt x="41632" y="127585"/>
                  </a:lnTo>
                  <a:lnTo>
                    <a:pt x="72669" y="118104"/>
                  </a:lnTo>
                  <a:lnTo>
                    <a:pt x="112284" y="100605"/>
                  </a:lnTo>
                  <a:lnTo>
                    <a:pt x="160479" y="75088"/>
                  </a:lnTo>
                  <a:lnTo>
                    <a:pt x="217254" y="41553"/>
                  </a:lnTo>
                  <a:lnTo>
                    <a:pt x="282607" y="0"/>
                  </a:lnTo>
                </a:path>
              </a:pathLst>
            </a:custGeom>
            <a:ln w="21515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1861079" y="614223"/>
            <a:ext cx="1204595" cy="276860"/>
            <a:chOff x="1861079" y="614223"/>
            <a:chExt cx="1204595" cy="276860"/>
          </a:xfrm>
        </p:grpSpPr>
        <p:sp>
          <p:nvSpPr>
            <p:cNvPr id="28" name="object 28"/>
            <p:cNvSpPr/>
            <p:nvPr/>
          </p:nvSpPr>
          <p:spPr>
            <a:xfrm>
              <a:off x="1873702" y="623430"/>
              <a:ext cx="1182370" cy="0"/>
            </a:xfrm>
            <a:custGeom>
              <a:avLst/>
              <a:gdLst/>
              <a:ahLst/>
              <a:cxnLst/>
              <a:rect l="l" t="t" r="r" b="b"/>
              <a:pathLst>
                <a:path w="1182370">
                  <a:moveTo>
                    <a:pt x="0" y="0"/>
                  </a:moveTo>
                  <a:lnTo>
                    <a:pt x="0" y="0"/>
                  </a:lnTo>
                  <a:lnTo>
                    <a:pt x="1130740" y="0"/>
                  </a:lnTo>
                  <a:lnTo>
                    <a:pt x="1182138" y="0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870287" y="871093"/>
              <a:ext cx="1108075" cy="0"/>
            </a:xfrm>
            <a:custGeom>
              <a:avLst/>
              <a:gdLst/>
              <a:ahLst/>
              <a:cxnLst/>
              <a:rect l="l" t="t" r="r" b="b"/>
              <a:pathLst>
                <a:path w="1108075">
                  <a:moveTo>
                    <a:pt x="0" y="0"/>
                  </a:moveTo>
                  <a:lnTo>
                    <a:pt x="0" y="0"/>
                  </a:lnTo>
                  <a:lnTo>
                    <a:pt x="1057535" y="0"/>
                  </a:lnTo>
                  <a:lnTo>
                    <a:pt x="1107894" y="0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58278" y="644909"/>
              <a:ext cx="125481" cy="245868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171259" y="664651"/>
            <a:ext cx="72517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 *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id)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059364" y="856906"/>
            <a:ext cx="422909" cy="217804"/>
            <a:chOff x="2059364" y="856906"/>
            <a:chExt cx="422909" cy="217804"/>
          </a:xfrm>
        </p:grpSpPr>
        <p:sp>
          <p:nvSpPr>
            <p:cNvPr id="33" name="object 33"/>
            <p:cNvSpPr/>
            <p:nvPr/>
          </p:nvSpPr>
          <p:spPr>
            <a:xfrm>
              <a:off x="2223189" y="866103"/>
              <a:ext cx="68580" cy="183515"/>
            </a:xfrm>
            <a:custGeom>
              <a:avLst/>
              <a:gdLst/>
              <a:ahLst/>
              <a:cxnLst/>
              <a:rect l="l" t="t" r="r" b="b"/>
              <a:pathLst>
                <a:path w="68580" h="183515">
                  <a:moveTo>
                    <a:pt x="23867" y="183198"/>
                  </a:moveTo>
                  <a:lnTo>
                    <a:pt x="8744" y="116527"/>
                  </a:lnTo>
                  <a:lnTo>
                    <a:pt x="789" y="64872"/>
                  </a:lnTo>
                  <a:lnTo>
                    <a:pt x="3" y="28232"/>
                  </a:lnTo>
                  <a:lnTo>
                    <a:pt x="6385" y="6608"/>
                  </a:lnTo>
                  <a:lnTo>
                    <a:pt x="19936" y="0"/>
                  </a:lnTo>
                  <a:lnTo>
                    <a:pt x="40655" y="8406"/>
                  </a:lnTo>
                  <a:lnTo>
                    <a:pt x="68544" y="31829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068562" y="928577"/>
              <a:ext cx="61594" cy="137160"/>
            </a:xfrm>
            <a:custGeom>
              <a:avLst/>
              <a:gdLst/>
              <a:ahLst/>
              <a:cxnLst/>
              <a:rect l="l" t="t" r="r" b="b"/>
              <a:pathLst>
                <a:path w="61594" h="137159">
                  <a:moveTo>
                    <a:pt x="29386" y="1"/>
                  </a:moveTo>
                  <a:lnTo>
                    <a:pt x="3325" y="42213"/>
                  </a:lnTo>
                  <a:lnTo>
                    <a:pt x="1" y="79073"/>
                  </a:lnTo>
                  <a:lnTo>
                    <a:pt x="19414" y="110583"/>
                  </a:lnTo>
                  <a:lnTo>
                    <a:pt x="61564" y="136742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314245" y="873394"/>
              <a:ext cx="158750" cy="162560"/>
            </a:xfrm>
            <a:custGeom>
              <a:avLst/>
              <a:gdLst/>
              <a:ahLst/>
              <a:cxnLst/>
              <a:rect l="l" t="t" r="r" b="b"/>
              <a:pathLst>
                <a:path w="158750" h="162559">
                  <a:moveTo>
                    <a:pt x="32539" y="162229"/>
                  </a:moveTo>
                  <a:lnTo>
                    <a:pt x="11045" y="103644"/>
                  </a:lnTo>
                  <a:lnTo>
                    <a:pt x="197" y="58129"/>
                  </a:lnTo>
                  <a:lnTo>
                    <a:pt x="-4" y="25682"/>
                  </a:lnTo>
                  <a:lnTo>
                    <a:pt x="10439" y="6304"/>
                  </a:lnTo>
                  <a:lnTo>
                    <a:pt x="31529" y="-4"/>
                  </a:lnTo>
                  <a:lnTo>
                    <a:pt x="63265" y="6755"/>
                  </a:lnTo>
                  <a:lnTo>
                    <a:pt x="105647" y="26584"/>
                  </a:lnTo>
                  <a:lnTo>
                    <a:pt x="158674" y="59481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880086" y="924721"/>
            <a:ext cx="13716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37" name="object 37"/>
          <p:cNvSpPr txBox="1"/>
          <p:nvPr/>
        </p:nvSpPr>
        <p:spPr>
          <a:xfrm>
            <a:off x="3006749" y="952921"/>
            <a:ext cx="451484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850" spc="-1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3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--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TE’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00349" y="1206920"/>
            <a:ext cx="464184" cy="285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4445">
              <a:lnSpc>
                <a:spcPts val="1000"/>
              </a:lnSpc>
              <a:spcBef>
                <a:spcPts val="170"/>
              </a:spcBef>
            </a:pPr>
            <a:r>
              <a:rPr sz="850" spc="7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Stack: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input: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748654" y="1460919"/>
            <a:ext cx="96774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M[E,id]</a:t>
            </a:r>
            <a:r>
              <a:rPr sz="850" spc="1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E--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TE’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Nullability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5958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4832" y="1076082"/>
            <a:ext cx="3251835" cy="1437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words,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nullable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there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903605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ε,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0800">
              <a:lnSpc>
                <a:spcPct val="100000"/>
              </a:lnSpc>
              <a:spcBef>
                <a:spcPts val="113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there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903605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7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200" spc="187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200" spc="465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-1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i="1" spc="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i="1" spc="-37" baseline="-1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0800">
              <a:lnSpc>
                <a:spcPct val="100000"/>
              </a:lnSpc>
              <a:spcBef>
                <a:spcPts val="1135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where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75" dirty="0">
                <a:latin typeface="Palatino Linotype" panose="02040502050505030304"/>
                <a:cs typeface="Palatino Linotype" panose="02040502050505030304"/>
              </a:rPr>
              <a:t>…,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200" i="1" baseline="-1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</a:t>
            </a:r>
            <a:r>
              <a:rPr sz="1200" i="1" spc="284" baseline="-1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30884"/>
            <a:ext cx="4483735" cy="1185545"/>
            <a:chOff x="87743" y="1230884"/>
            <a:chExt cx="4483735" cy="11855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651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1443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01735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30884"/>
              <a:ext cx="50800" cy="10835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09425"/>
              <a:ext cx="4432935" cy="956310"/>
            </a:xfrm>
            <a:custGeom>
              <a:avLst/>
              <a:gdLst/>
              <a:ahLst/>
              <a:cxnLst/>
              <a:rect l="l" t="t" r="r" b="b"/>
              <a:pathLst>
                <a:path w="4432935" h="956310">
                  <a:moveTo>
                    <a:pt x="4432567" y="0"/>
                  </a:moveTo>
                  <a:lnTo>
                    <a:pt x="0" y="0"/>
                  </a:lnTo>
                  <a:lnTo>
                    <a:pt x="0" y="905009"/>
                  </a:lnTo>
                  <a:lnTo>
                    <a:pt x="4008" y="924734"/>
                  </a:lnTo>
                  <a:lnTo>
                    <a:pt x="14922" y="940887"/>
                  </a:lnTo>
                  <a:lnTo>
                    <a:pt x="31075" y="951801"/>
                  </a:lnTo>
                  <a:lnTo>
                    <a:pt x="50800" y="955810"/>
                  </a:lnTo>
                  <a:lnTo>
                    <a:pt x="4381767" y="955810"/>
                  </a:lnTo>
                  <a:lnTo>
                    <a:pt x="4401492" y="951801"/>
                  </a:lnTo>
                  <a:lnTo>
                    <a:pt x="4417644" y="940887"/>
                  </a:lnTo>
                  <a:lnTo>
                    <a:pt x="4428558" y="924734"/>
                  </a:lnTo>
                  <a:lnTo>
                    <a:pt x="4432567" y="90500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68985"/>
              <a:ext cx="0" cy="1064895"/>
            </a:xfrm>
            <a:custGeom>
              <a:avLst/>
              <a:gdLst/>
              <a:ahLst/>
              <a:cxnLst/>
              <a:rect l="l" t="t" r="r" b="b"/>
              <a:pathLst>
                <a:path h="1064895">
                  <a:moveTo>
                    <a:pt x="0" y="10644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562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435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308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64691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641843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680021" y="1557672"/>
            <a:ext cx="17938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matches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current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token,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0915" y="1806333"/>
            <a:ext cx="330200" cy="487680"/>
            <a:chOff x="570915" y="1806333"/>
            <a:chExt cx="330200" cy="48768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017" y="1806333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017" y="2017509"/>
              <a:ext cx="52527" cy="52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241334"/>
              <a:ext cx="52527" cy="525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80021" y="1660287"/>
            <a:ext cx="1694814" cy="674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>
              <a:lnSpc>
                <a:spcPct val="154000"/>
              </a:lnSpc>
              <a:spcBef>
                <a:spcPts val="10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Pop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i="1" spc="15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900" i="1" spc="114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stack.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Advan</a:t>
            </a:r>
            <a:r>
              <a:rPr sz="900" u="sng" spc="-2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ce</a:t>
            </a:r>
            <a:r>
              <a:rPr sz="900" u="sng" spc="10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u="sng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900" u="sng" spc="10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u="sng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u="sng" spc="10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u="sng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next</a:t>
            </a:r>
            <a:r>
              <a:rPr sz="900" u="sng" spc="10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u="sng" spc="-1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token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Otherwise,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error.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499830" y="558870"/>
            <a:ext cx="714375" cy="44450"/>
          </a:xfrm>
          <a:custGeom>
            <a:avLst/>
            <a:gdLst/>
            <a:ahLst/>
            <a:cxnLst/>
            <a:rect l="l" t="t" r="r" b="b"/>
            <a:pathLst>
              <a:path w="714375" h="44450">
                <a:moveTo>
                  <a:pt x="0" y="11703"/>
                </a:moveTo>
                <a:lnTo>
                  <a:pt x="42122" y="11571"/>
                </a:lnTo>
                <a:lnTo>
                  <a:pt x="90553" y="11161"/>
                </a:lnTo>
                <a:lnTo>
                  <a:pt x="133202" y="10708"/>
                </a:lnTo>
                <a:lnTo>
                  <a:pt x="182638" y="10036"/>
                </a:lnTo>
                <a:lnTo>
                  <a:pt x="236847" y="9070"/>
                </a:lnTo>
                <a:lnTo>
                  <a:pt x="293112" y="7809"/>
                </a:lnTo>
                <a:lnTo>
                  <a:pt x="348718" y="6251"/>
                </a:lnTo>
                <a:lnTo>
                  <a:pt x="401918" y="4542"/>
                </a:lnTo>
                <a:lnTo>
                  <a:pt x="450967" y="2829"/>
                </a:lnTo>
                <a:lnTo>
                  <a:pt x="473828" y="2025"/>
                </a:lnTo>
                <a:lnTo>
                  <a:pt x="495433" y="1331"/>
                </a:lnTo>
                <a:lnTo>
                  <a:pt x="515782" y="745"/>
                </a:lnTo>
                <a:lnTo>
                  <a:pt x="534876" y="267"/>
                </a:lnTo>
                <a:lnTo>
                  <a:pt x="552750" y="0"/>
                </a:lnTo>
                <a:lnTo>
                  <a:pt x="569440" y="43"/>
                </a:lnTo>
                <a:lnTo>
                  <a:pt x="612576" y="2080"/>
                </a:lnTo>
                <a:lnTo>
                  <a:pt x="657156" y="10091"/>
                </a:lnTo>
                <a:lnTo>
                  <a:pt x="694660" y="27313"/>
                </a:lnTo>
                <a:lnTo>
                  <a:pt x="705017" y="35513"/>
                </a:lnTo>
                <a:lnTo>
                  <a:pt x="714155" y="44000"/>
                </a:lnTo>
              </a:path>
            </a:pathLst>
          </a:custGeom>
          <a:ln w="21513">
            <a:solidFill>
              <a:srgbClr val="94219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5" name="object 25"/>
          <p:cNvGrpSpPr/>
          <p:nvPr/>
        </p:nvGrpSpPr>
        <p:grpSpPr>
          <a:xfrm>
            <a:off x="2052499" y="744607"/>
            <a:ext cx="1132205" cy="867410"/>
            <a:chOff x="2052499" y="744607"/>
            <a:chExt cx="1132205" cy="867410"/>
          </a:xfrm>
        </p:grpSpPr>
        <p:sp>
          <p:nvSpPr>
            <p:cNvPr id="26" name="object 26"/>
            <p:cNvSpPr/>
            <p:nvPr/>
          </p:nvSpPr>
          <p:spPr>
            <a:xfrm>
              <a:off x="2482446" y="755402"/>
              <a:ext cx="691515" cy="0"/>
            </a:xfrm>
            <a:custGeom>
              <a:avLst/>
              <a:gdLst/>
              <a:ahLst/>
              <a:cxnLst/>
              <a:rect l="l" t="t" r="r" b="b"/>
              <a:pathLst>
                <a:path w="691514">
                  <a:moveTo>
                    <a:pt x="0" y="0"/>
                  </a:moveTo>
                  <a:lnTo>
                    <a:pt x="0" y="0"/>
                  </a:lnTo>
                  <a:lnTo>
                    <a:pt x="641894" y="0"/>
                  </a:lnTo>
                  <a:lnTo>
                    <a:pt x="691270" y="0"/>
                  </a:lnTo>
                </a:path>
              </a:pathLst>
            </a:custGeom>
            <a:ln w="21517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53614" y="1031971"/>
              <a:ext cx="146050" cy="569595"/>
            </a:xfrm>
            <a:custGeom>
              <a:avLst/>
              <a:gdLst/>
              <a:ahLst/>
              <a:cxnLst/>
              <a:rect l="l" t="t" r="r" b="b"/>
              <a:pathLst>
                <a:path w="146050" h="569594">
                  <a:moveTo>
                    <a:pt x="2" y="569192"/>
                  </a:moveTo>
                  <a:lnTo>
                    <a:pt x="145797" y="569192"/>
                  </a:lnTo>
                  <a:lnTo>
                    <a:pt x="145797" y="4"/>
                  </a:lnTo>
                  <a:lnTo>
                    <a:pt x="2" y="4"/>
                  </a:lnTo>
                  <a:lnTo>
                    <a:pt x="2" y="569192"/>
                  </a:lnTo>
                  <a:close/>
                </a:path>
              </a:pathLst>
            </a:custGeom>
            <a:ln w="21514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089926" y="1419128"/>
              <a:ext cx="246379" cy="1270"/>
            </a:xfrm>
            <a:custGeom>
              <a:avLst/>
              <a:gdLst/>
              <a:ahLst/>
              <a:cxnLst/>
              <a:rect l="l" t="t" r="r" b="b"/>
              <a:pathLst>
                <a:path w="246380" h="1269">
                  <a:moveTo>
                    <a:pt x="0" y="955"/>
                  </a:moveTo>
                  <a:lnTo>
                    <a:pt x="0" y="955"/>
                  </a:lnTo>
                  <a:lnTo>
                    <a:pt x="212490" y="955"/>
                  </a:lnTo>
                  <a:lnTo>
                    <a:pt x="218204" y="902"/>
                  </a:lnTo>
                  <a:lnTo>
                    <a:pt x="223449" y="796"/>
                  </a:lnTo>
                  <a:lnTo>
                    <a:pt x="228694" y="690"/>
                  </a:lnTo>
                  <a:lnTo>
                    <a:pt x="233825" y="530"/>
                  </a:lnTo>
                  <a:lnTo>
                    <a:pt x="238840" y="318"/>
                  </a:lnTo>
                  <a:lnTo>
                    <a:pt x="246364" y="0"/>
                  </a:lnTo>
                </a:path>
              </a:pathLst>
            </a:custGeom>
            <a:ln w="21517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063294" y="1231326"/>
              <a:ext cx="261620" cy="1270"/>
            </a:xfrm>
            <a:custGeom>
              <a:avLst/>
              <a:gdLst/>
              <a:ahLst/>
              <a:cxnLst/>
              <a:rect l="l" t="t" r="r" b="b"/>
              <a:pathLst>
                <a:path w="261619" h="1269">
                  <a:moveTo>
                    <a:pt x="0" y="930"/>
                  </a:moveTo>
                  <a:lnTo>
                    <a:pt x="0" y="930"/>
                  </a:lnTo>
                  <a:lnTo>
                    <a:pt x="196012" y="930"/>
                  </a:lnTo>
                  <a:lnTo>
                    <a:pt x="203219" y="921"/>
                  </a:lnTo>
                  <a:lnTo>
                    <a:pt x="241595" y="410"/>
                  </a:lnTo>
                  <a:lnTo>
                    <a:pt x="246098" y="307"/>
                  </a:lnTo>
                  <a:lnTo>
                    <a:pt x="250521" y="212"/>
                  </a:lnTo>
                  <a:lnTo>
                    <a:pt x="254862" y="127"/>
                  </a:lnTo>
                  <a:lnTo>
                    <a:pt x="261374" y="0"/>
                  </a:lnTo>
                </a:path>
              </a:pathLst>
            </a:custGeom>
            <a:ln w="21513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92911" y="1279971"/>
              <a:ext cx="74062" cy="100711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2905574" y="516990"/>
            <a:ext cx="797560" cy="2755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6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6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6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6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6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6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</a:t>
            </a:r>
            <a:endParaRPr sz="16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304228" y="748291"/>
            <a:ext cx="799465" cy="882650"/>
            <a:chOff x="2304228" y="748291"/>
            <a:chExt cx="799465" cy="882650"/>
          </a:xfrm>
        </p:grpSpPr>
        <p:pic>
          <p:nvPicPr>
            <p:cNvPr id="33" name="object 3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11640" y="748291"/>
              <a:ext cx="191743" cy="24106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2336177" y="1506323"/>
              <a:ext cx="332105" cy="0"/>
            </a:xfrm>
            <a:custGeom>
              <a:avLst/>
              <a:gdLst/>
              <a:ahLst/>
              <a:cxnLst/>
              <a:rect l="l" t="t" r="r" b="b"/>
              <a:pathLst>
                <a:path w="332105">
                  <a:moveTo>
                    <a:pt x="0" y="0"/>
                  </a:moveTo>
                  <a:lnTo>
                    <a:pt x="0" y="0"/>
                  </a:lnTo>
                  <a:lnTo>
                    <a:pt x="323849" y="0"/>
                  </a:lnTo>
                  <a:lnTo>
                    <a:pt x="331620" y="0"/>
                  </a:lnTo>
                </a:path>
              </a:pathLst>
            </a:custGeom>
            <a:ln w="21513">
              <a:solidFill>
                <a:srgbClr val="942192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4228" y="1382431"/>
              <a:ext cx="166967" cy="248224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25844" y="871127"/>
            <a:ext cx="2170430" cy="70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043430" marR="5080" indent="16510" algn="r">
              <a:lnSpc>
                <a:spcPts val="1100"/>
              </a:lnSpc>
              <a:spcBef>
                <a:spcPts val="230"/>
              </a:spcBef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E’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Algorithm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2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terminal,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698295" y="797086"/>
            <a:ext cx="753110" cy="1524000"/>
            <a:chOff x="1698295" y="797086"/>
            <a:chExt cx="753110" cy="1524000"/>
          </a:xfrm>
        </p:grpSpPr>
        <p:sp>
          <p:nvSpPr>
            <p:cNvPr id="38" name="object 38"/>
            <p:cNvSpPr/>
            <p:nvPr/>
          </p:nvSpPr>
          <p:spPr>
            <a:xfrm>
              <a:off x="2188255" y="797086"/>
              <a:ext cx="0" cy="264160"/>
            </a:xfrm>
            <a:custGeom>
              <a:avLst/>
              <a:gdLst/>
              <a:ahLst/>
              <a:cxnLst/>
              <a:rect l="l" t="t" r="r" b="b"/>
              <a:pathLst>
                <a:path h="264159">
                  <a:moveTo>
                    <a:pt x="-1" y="-1"/>
                  </a:moveTo>
                  <a:lnTo>
                    <a:pt x="-1" y="52829"/>
                  </a:lnTo>
                  <a:lnTo>
                    <a:pt x="-1" y="105661"/>
                  </a:lnTo>
                  <a:lnTo>
                    <a:pt x="-1" y="158493"/>
                  </a:lnTo>
                  <a:lnTo>
                    <a:pt x="-1" y="211324"/>
                  </a:lnTo>
                  <a:lnTo>
                    <a:pt x="-1" y="264156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325537" y="844550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30">
                  <a:moveTo>
                    <a:pt x="3" y="-2"/>
                  </a:moveTo>
                  <a:lnTo>
                    <a:pt x="3" y="50544"/>
                  </a:lnTo>
                  <a:lnTo>
                    <a:pt x="3" y="101091"/>
                  </a:lnTo>
                  <a:lnTo>
                    <a:pt x="3" y="151638"/>
                  </a:lnTo>
                  <a:lnTo>
                    <a:pt x="3" y="202186"/>
                  </a:lnTo>
                  <a:lnTo>
                    <a:pt x="3" y="252734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008765" y="872164"/>
              <a:ext cx="442595" cy="0"/>
            </a:xfrm>
            <a:custGeom>
              <a:avLst/>
              <a:gdLst/>
              <a:ahLst/>
              <a:cxnLst/>
              <a:rect l="l" t="t" r="r" b="b"/>
              <a:pathLst>
                <a:path w="442594">
                  <a:moveTo>
                    <a:pt x="1" y="1"/>
                  </a:moveTo>
                  <a:lnTo>
                    <a:pt x="1" y="1"/>
                  </a:lnTo>
                  <a:lnTo>
                    <a:pt x="393393" y="1"/>
                  </a:lnTo>
                  <a:lnTo>
                    <a:pt x="442567" y="1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04645" y="2164435"/>
              <a:ext cx="300355" cy="150495"/>
            </a:xfrm>
            <a:custGeom>
              <a:avLst/>
              <a:gdLst/>
              <a:ahLst/>
              <a:cxnLst/>
              <a:rect l="l" t="t" r="r" b="b"/>
              <a:pathLst>
                <a:path w="300355" h="150494">
                  <a:moveTo>
                    <a:pt x="264963" y="25923"/>
                  </a:moveTo>
                  <a:lnTo>
                    <a:pt x="222968" y="17250"/>
                  </a:lnTo>
                  <a:lnTo>
                    <a:pt x="217152" y="15855"/>
                  </a:lnTo>
                  <a:lnTo>
                    <a:pt x="211163" y="14680"/>
                  </a:lnTo>
                  <a:lnTo>
                    <a:pt x="205001" y="13727"/>
                  </a:lnTo>
                  <a:lnTo>
                    <a:pt x="198840" y="12773"/>
                  </a:lnTo>
                  <a:lnTo>
                    <a:pt x="192312" y="11804"/>
                  </a:lnTo>
                  <a:lnTo>
                    <a:pt x="185417" y="10822"/>
                  </a:lnTo>
                  <a:lnTo>
                    <a:pt x="178521" y="9838"/>
                  </a:lnTo>
                  <a:lnTo>
                    <a:pt x="136296" y="5871"/>
                  </a:lnTo>
                  <a:lnTo>
                    <a:pt x="110469" y="4891"/>
                  </a:lnTo>
                  <a:lnTo>
                    <a:pt x="104960" y="4891"/>
                  </a:lnTo>
                  <a:lnTo>
                    <a:pt x="99452" y="4891"/>
                  </a:lnTo>
                  <a:lnTo>
                    <a:pt x="62152" y="4891"/>
                  </a:lnTo>
                  <a:lnTo>
                    <a:pt x="58254" y="5334"/>
                  </a:lnTo>
                  <a:lnTo>
                    <a:pt x="54430" y="6221"/>
                  </a:lnTo>
                  <a:lnTo>
                    <a:pt x="50605" y="7108"/>
                  </a:lnTo>
                  <a:lnTo>
                    <a:pt x="47063" y="8438"/>
                  </a:lnTo>
                  <a:lnTo>
                    <a:pt x="26076" y="25635"/>
                  </a:lnTo>
                  <a:lnTo>
                    <a:pt x="23502" y="28507"/>
                  </a:lnTo>
                  <a:lnTo>
                    <a:pt x="5143" y="63767"/>
                  </a:lnTo>
                  <a:lnTo>
                    <a:pt x="3966" y="67447"/>
                  </a:lnTo>
                  <a:lnTo>
                    <a:pt x="399" y="86797"/>
                  </a:lnTo>
                  <a:lnTo>
                    <a:pt x="81" y="90594"/>
                  </a:lnTo>
                  <a:lnTo>
                    <a:pt x="8690" y="119275"/>
                  </a:lnTo>
                  <a:lnTo>
                    <a:pt x="11486" y="122426"/>
                  </a:lnTo>
                  <a:lnTo>
                    <a:pt x="30368" y="135171"/>
                  </a:lnTo>
                  <a:lnTo>
                    <a:pt x="34319" y="137406"/>
                  </a:lnTo>
                  <a:lnTo>
                    <a:pt x="38044" y="139350"/>
                  </a:lnTo>
                  <a:lnTo>
                    <a:pt x="41540" y="141002"/>
                  </a:lnTo>
                  <a:lnTo>
                    <a:pt x="45037" y="142654"/>
                  </a:lnTo>
                  <a:lnTo>
                    <a:pt x="62591" y="148271"/>
                  </a:lnTo>
                  <a:lnTo>
                    <a:pt x="66417" y="148899"/>
                  </a:lnTo>
                  <a:lnTo>
                    <a:pt x="70356" y="149370"/>
                  </a:lnTo>
                  <a:lnTo>
                    <a:pt x="74406" y="149684"/>
                  </a:lnTo>
                  <a:lnTo>
                    <a:pt x="78456" y="149998"/>
                  </a:lnTo>
                  <a:lnTo>
                    <a:pt x="82489" y="150155"/>
                  </a:lnTo>
                  <a:lnTo>
                    <a:pt x="86506" y="150155"/>
                  </a:lnTo>
                  <a:lnTo>
                    <a:pt x="90523" y="150155"/>
                  </a:lnTo>
                  <a:lnTo>
                    <a:pt x="94473" y="149941"/>
                  </a:lnTo>
                  <a:lnTo>
                    <a:pt x="98356" y="149513"/>
                  </a:lnTo>
                  <a:lnTo>
                    <a:pt x="102239" y="149085"/>
                  </a:lnTo>
                  <a:lnTo>
                    <a:pt x="126989" y="143742"/>
                  </a:lnTo>
                  <a:lnTo>
                    <a:pt x="132473" y="142147"/>
                  </a:lnTo>
                  <a:lnTo>
                    <a:pt x="138120" y="140310"/>
                  </a:lnTo>
                  <a:lnTo>
                    <a:pt x="143930" y="138232"/>
                  </a:lnTo>
                  <a:lnTo>
                    <a:pt x="149740" y="136154"/>
                  </a:lnTo>
                  <a:lnTo>
                    <a:pt x="178791" y="124679"/>
                  </a:lnTo>
                  <a:lnTo>
                    <a:pt x="184601" y="122359"/>
                  </a:lnTo>
                  <a:lnTo>
                    <a:pt x="190619" y="119896"/>
                  </a:lnTo>
                  <a:lnTo>
                    <a:pt x="196845" y="117288"/>
                  </a:lnTo>
                  <a:lnTo>
                    <a:pt x="203071" y="114681"/>
                  </a:lnTo>
                  <a:lnTo>
                    <a:pt x="228466" y="102404"/>
                  </a:lnTo>
                  <a:lnTo>
                    <a:pt x="232822" y="100050"/>
                  </a:lnTo>
                  <a:lnTo>
                    <a:pt x="236745" y="97952"/>
                  </a:lnTo>
                  <a:lnTo>
                    <a:pt x="240236" y="96109"/>
                  </a:lnTo>
                  <a:lnTo>
                    <a:pt x="243727" y="94267"/>
                  </a:lnTo>
                  <a:lnTo>
                    <a:pt x="247226" y="92287"/>
                  </a:lnTo>
                  <a:lnTo>
                    <a:pt x="250735" y="90170"/>
                  </a:lnTo>
                  <a:lnTo>
                    <a:pt x="254243" y="88053"/>
                  </a:lnTo>
                  <a:lnTo>
                    <a:pt x="257760" y="85977"/>
                  </a:lnTo>
                  <a:lnTo>
                    <a:pt x="261284" y="83942"/>
                  </a:lnTo>
                  <a:lnTo>
                    <a:pt x="264808" y="81907"/>
                  </a:lnTo>
                  <a:lnTo>
                    <a:pt x="268168" y="79842"/>
                  </a:lnTo>
                  <a:lnTo>
                    <a:pt x="271365" y="77747"/>
                  </a:lnTo>
                  <a:lnTo>
                    <a:pt x="274561" y="75651"/>
                  </a:lnTo>
                  <a:lnTo>
                    <a:pt x="277581" y="73631"/>
                  </a:lnTo>
                  <a:lnTo>
                    <a:pt x="280424" y="71687"/>
                  </a:lnTo>
                  <a:lnTo>
                    <a:pt x="283268" y="69742"/>
                  </a:lnTo>
                  <a:lnTo>
                    <a:pt x="286042" y="67700"/>
                  </a:lnTo>
                  <a:lnTo>
                    <a:pt x="299506" y="51576"/>
                  </a:lnTo>
                  <a:lnTo>
                    <a:pt x="299867" y="49268"/>
                  </a:lnTo>
                  <a:lnTo>
                    <a:pt x="298614" y="46789"/>
                  </a:lnTo>
                  <a:lnTo>
                    <a:pt x="295747" y="44139"/>
                  </a:lnTo>
                  <a:lnTo>
                    <a:pt x="292880" y="41488"/>
                  </a:lnTo>
                  <a:lnTo>
                    <a:pt x="289013" y="39157"/>
                  </a:lnTo>
                  <a:lnTo>
                    <a:pt x="284144" y="37145"/>
                  </a:lnTo>
                  <a:lnTo>
                    <a:pt x="279276" y="35134"/>
                  </a:lnTo>
                  <a:lnTo>
                    <a:pt x="273737" y="33056"/>
                  </a:lnTo>
                  <a:lnTo>
                    <a:pt x="267527" y="30912"/>
                  </a:lnTo>
                  <a:lnTo>
                    <a:pt x="261316" y="28767"/>
                  </a:lnTo>
                  <a:lnTo>
                    <a:pt x="228330" y="20161"/>
                  </a:lnTo>
                  <a:lnTo>
                    <a:pt x="221062" y="18414"/>
                  </a:lnTo>
                  <a:lnTo>
                    <a:pt x="183177" y="10984"/>
                  </a:lnTo>
                  <a:lnTo>
                    <a:pt x="176460" y="9732"/>
                  </a:lnTo>
                  <a:lnTo>
                    <a:pt x="135612" y="3794"/>
                  </a:lnTo>
                  <a:lnTo>
                    <a:pt x="129802" y="3096"/>
                  </a:lnTo>
                  <a:lnTo>
                    <a:pt x="123992" y="2397"/>
                  </a:lnTo>
                  <a:lnTo>
                    <a:pt x="89932" y="0"/>
                  </a:lnTo>
                  <a:lnTo>
                    <a:pt x="85829" y="0"/>
                  </a:lnTo>
                  <a:lnTo>
                    <a:pt x="81726" y="0"/>
                  </a:lnTo>
                  <a:lnTo>
                    <a:pt x="77696" y="0"/>
                  </a:lnTo>
                  <a:lnTo>
                    <a:pt x="73740" y="0"/>
                  </a:lnTo>
                  <a:lnTo>
                    <a:pt x="67807" y="0"/>
                  </a:lnTo>
                </a:path>
              </a:pathLst>
            </a:custGeom>
            <a:ln w="126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24940"/>
            <a:ext cx="4483735" cy="1700530"/>
            <a:chOff x="87743" y="1024940"/>
            <a:chExt cx="4483735" cy="170053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5921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62333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1063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24940"/>
              <a:ext cx="50800" cy="159839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03477"/>
              <a:ext cx="4432935" cy="1470660"/>
            </a:xfrm>
            <a:custGeom>
              <a:avLst/>
              <a:gdLst/>
              <a:ahLst/>
              <a:cxnLst/>
              <a:rect l="l" t="t" r="r" b="b"/>
              <a:pathLst>
                <a:path w="4432935" h="1470660">
                  <a:moveTo>
                    <a:pt x="4432567" y="0"/>
                  </a:moveTo>
                  <a:lnTo>
                    <a:pt x="0" y="0"/>
                  </a:lnTo>
                  <a:lnTo>
                    <a:pt x="0" y="1419860"/>
                  </a:lnTo>
                  <a:lnTo>
                    <a:pt x="4008" y="1439584"/>
                  </a:lnTo>
                  <a:lnTo>
                    <a:pt x="14922" y="1455737"/>
                  </a:lnTo>
                  <a:lnTo>
                    <a:pt x="31075" y="1466651"/>
                  </a:lnTo>
                  <a:lnTo>
                    <a:pt x="50800" y="1470660"/>
                  </a:lnTo>
                  <a:lnTo>
                    <a:pt x="4381767" y="1470660"/>
                  </a:lnTo>
                  <a:lnTo>
                    <a:pt x="4401492" y="1466651"/>
                  </a:lnTo>
                  <a:lnTo>
                    <a:pt x="4417644" y="1455737"/>
                  </a:lnTo>
                  <a:lnTo>
                    <a:pt x="4428558" y="1439584"/>
                  </a:lnTo>
                  <a:lnTo>
                    <a:pt x="4432567" y="14198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63040"/>
              <a:ext cx="0" cy="1579880"/>
            </a:xfrm>
            <a:custGeom>
              <a:avLst/>
              <a:gdLst/>
              <a:ahLst/>
              <a:cxnLst/>
              <a:rect l="l" t="t" r="r" b="b"/>
              <a:pathLst>
                <a:path h="1579880">
                  <a:moveTo>
                    <a:pt x="0" y="157934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503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376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249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5874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448562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11566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017" y="1976056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017" y="2187232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2550236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25844" y="924583"/>
            <a:ext cx="4175760" cy="171894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Algorithm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2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nonterminal,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 marR="2159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Use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together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current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token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get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ent</a:t>
            </a:r>
            <a:r>
              <a:rPr sz="1000" u="heavy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ry</a:t>
            </a:r>
            <a:r>
              <a:rPr sz="1000" u="heavy" spc="2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u="heavy" spc="-2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000" u="heavy" spc="25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</a:t>
            </a:r>
            <a:r>
              <a:rPr sz="1000" u="heavy" spc="-1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arse</a:t>
            </a:r>
            <a:r>
              <a:rPr sz="1000" u="heavy" spc="-5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u="heavy" spc="-1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able.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45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entry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843915">
              <a:lnSpc>
                <a:spcPct val="100000"/>
              </a:lnSpc>
              <a:spcBef>
                <a:spcPts val="1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Pop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i="1" spc="15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900" i="1" spc="114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stack.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843915" marR="5080">
              <a:lnSpc>
                <a:spcPct val="101000"/>
              </a:lnSpc>
              <a:spcBef>
                <a:spcPts val="57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Push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900" u="heavy" spc="-2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ight-</a:t>
            </a:r>
            <a:r>
              <a:rPr sz="900" u="heavy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hand</a:t>
            </a:r>
            <a:r>
              <a:rPr sz="900" u="heavy" spc="7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u="heavy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side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production,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from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right</a:t>
            </a:r>
            <a:r>
              <a:rPr sz="9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9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left,</a:t>
            </a:r>
            <a:r>
              <a:rPr sz="9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onto</a:t>
            </a:r>
            <a:r>
              <a:rPr sz="9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stack.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80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Otherwise,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error.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1129637" y="889092"/>
            <a:ext cx="1845945" cy="1791335"/>
            <a:chOff x="1129637" y="889092"/>
            <a:chExt cx="1845945" cy="1791335"/>
          </a:xfrm>
        </p:grpSpPr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7367" y="1897854"/>
              <a:ext cx="193693" cy="193693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1129637" y="2432516"/>
              <a:ext cx="204470" cy="0"/>
            </a:xfrm>
            <a:custGeom>
              <a:avLst/>
              <a:gdLst/>
              <a:ahLst/>
              <a:cxnLst/>
              <a:rect l="l" t="t" r="r" b="b"/>
              <a:pathLst>
                <a:path w="204469">
                  <a:moveTo>
                    <a:pt x="0" y="0"/>
                  </a:moveTo>
                  <a:lnTo>
                    <a:pt x="50989" y="0"/>
                  </a:lnTo>
                  <a:lnTo>
                    <a:pt x="101978" y="0"/>
                  </a:lnTo>
                  <a:lnTo>
                    <a:pt x="152967" y="0"/>
                  </a:lnTo>
                  <a:lnTo>
                    <a:pt x="203955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75590" y="1016751"/>
              <a:ext cx="93980" cy="336550"/>
            </a:xfrm>
            <a:custGeom>
              <a:avLst/>
              <a:gdLst/>
              <a:ahLst/>
              <a:cxnLst/>
              <a:rect l="l" t="t" r="r" b="b"/>
              <a:pathLst>
                <a:path w="93980" h="336550">
                  <a:moveTo>
                    <a:pt x="10863" y="0"/>
                  </a:moveTo>
                  <a:lnTo>
                    <a:pt x="4910" y="76108"/>
                  </a:lnTo>
                  <a:lnTo>
                    <a:pt x="1290" y="142482"/>
                  </a:lnTo>
                  <a:lnTo>
                    <a:pt x="3" y="199123"/>
                  </a:lnTo>
                  <a:lnTo>
                    <a:pt x="1047" y="246030"/>
                  </a:lnTo>
                  <a:lnTo>
                    <a:pt x="4424" y="283204"/>
                  </a:lnTo>
                  <a:lnTo>
                    <a:pt x="10134" y="310644"/>
                  </a:lnTo>
                  <a:lnTo>
                    <a:pt x="18175" y="328351"/>
                  </a:lnTo>
                  <a:lnTo>
                    <a:pt x="28549" y="336324"/>
                  </a:lnTo>
                  <a:lnTo>
                    <a:pt x="41255" y="334564"/>
                  </a:lnTo>
                  <a:lnTo>
                    <a:pt x="56294" y="323071"/>
                  </a:lnTo>
                  <a:lnTo>
                    <a:pt x="73665" y="301843"/>
                  </a:lnTo>
                  <a:lnTo>
                    <a:pt x="93368" y="270883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193767" y="1161478"/>
              <a:ext cx="292735" cy="0"/>
            </a:xfrm>
            <a:custGeom>
              <a:avLst/>
              <a:gdLst/>
              <a:ahLst/>
              <a:cxnLst/>
              <a:rect l="l" t="t" r="r" b="b"/>
              <a:pathLst>
                <a:path w="292735">
                  <a:moveTo>
                    <a:pt x="0" y="0"/>
                  </a:moveTo>
                  <a:lnTo>
                    <a:pt x="0" y="0"/>
                  </a:lnTo>
                  <a:lnTo>
                    <a:pt x="243487" y="0"/>
                  </a:lnTo>
                  <a:lnTo>
                    <a:pt x="292185" y="0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247912" y="973986"/>
              <a:ext cx="190500" cy="50165"/>
            </a:xfrm>
            <a:custGeom>
              <a:avLst/>
              <a:gdLst/>
              <a:ahLst/>
              <a:cxnLst/>
              <a:rect l="l" t="t" r="r" b="b"/>
              <a:pathLst>
                <a:path w="190500" h="50165">
                  <a:moveTo>
                    <a:pt x="0" y="50005"/>
                  </a:moveTo>
                  <a:lnTo>
                    <a:pt x="47542" y="37504"/>
                  </a:lnTo>
                  <a:lnTo>
                    <a:pt x="95084" y="25002"/>
                  </a:lnTo>
                  <a:lnTo>
                    <a:pt x="142626" y="12501"/>
                  </a:lnTo>
                  <a:lnTo>
                    <a:pt x="190168" y="0"/>
                  </a:lnTo>
                </a:path>
              </a:pathLst>
            </a:custGeom>
            <a:ln w="183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61740" y="898290"/>
              <a:ext cx="205104" cy="307340"/>
            </a:xfrm>
            <a:custGeom>
              <a:avLst/>
              <a:gdLst/>
              <a:ahLst/>
              <a:cxnLst/>
              <a:rect l="l" t="t" r="r" b="b"/>
              <a:pathLst>
                <a:path w="205105" h="307340">
                  <a:moveTo>
                    <a:pt x="1" y="4"/>
                  </a:moveTo>
                  <a:lnTo>
                    <a:pt x="55240" y="9412"/>
                  </a:lnTo>
                  <a:lnTo>
                    <a:pt x="101810" y="22517"/>
                  </a:lnTo>
                  <a:lnTo>
                    <a:pt x="139712" y="39319"/>
                  </a:lnTo>
                  <a:lnTo>
                    <a:pt x="189508" y="84013"/>
                  </a:lnTo>
                  <a:lnTo>
                    <a:pt x="204630" y="143494"/>
                  </a:lnTo>
                  <a:lnTo>
                    <a:pt x="199188" y="178780"/>
                  </a:lnTo>
                  <a:lnTo>
                    <a:pt x="185077" y="217762"/>
                  </a:lnTo>
                  <a:lnTo>
                    <a:pt x="162297" y="260442"/>
                  </a:lnTo>
                  <a:lnTo>
                    <a:pt x="130848" y="306818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70532" y="2441014"/>
              <a:ext cx="429895" cy="233679"/>
            </a:xfrm>
            <a:custGeom>
              <a:avLst/>
              <a:gdLst/>
              <a:ahLst/>
              <a:cxnLst/>
              <a:rect l="l" t="t" r="r" b="b"/>
              <a:pathLst>
                <a:path w="429894" h="233680">
                  <a:moveTo>
                    <a:pt x="313277" y="13067"/>
                  </a:moveTo>
                  <a:lnTo>
                    <a:pt x="302383" y="11867"/>
                  </a:lnTo>
                  <a:lnTo>
                    <a:pt x="294528" y="11066"/>
                  </a:lnTo>
                  <a:lnTo>
                    <a:pt x="289710" y="10666"/>
                  </a:lnTo>
                  <a:lnTo>
                    <a:pt x="284893" y="10265"/>
                  </a:lnTo>
                  <a:lnTo>
                    <a:pt x="279861" y="9709"/>
                  </a:lnTo>
                  <a:lnTo>
                    <a:pt x="274615" y="8997"/>
                  </a:lnTo>
                  <a:lnTo>
                    <a:pt x="269368" y="8285"/>
                  </a:lnTo>
                  <a:lnTo>
                    <a:pt x="263237" y="7403"/>
                  </a:lnTo>
                  <a:lnTo>
                    <a:pt x="256222" y="6351"/>
                  </a:lnTo>
                  <a:lnTo>
                    <a:pt x="249207" y="5299"/>
                  </a:lnTo>
                  <a:lnTo>
                    <a:pt x="241458" y="4248"/>
                  </a:lnTo>
                  <a:lnTo>
                    <a:pt x="200196" y="455"/>
                  </a:lnTo>
                  <a:lnTo>
                    <a:pt x="179595" y="0"/>
                  </a:lnTo>
                  <a:lnTo>
                    <a:pt x="172685" y="0"/>
                  </a:lnTo>
                  <a:lnTo>
                    <a:pt x="165923" y="0"/>
                  </a:lnTo>
                  <a:lnTo>
                    <a:pt x="84128" y="0"/>
                  </a:lnTo>
                  <a:lnTo>
                    <a:pt x="79539" y="368"/>
                  </a:lnTo>
                  <a:lnTo>
                    <a:pt x="44530" y="15934"/>
                  </a:lnTo>
                  <a:lnTo>
                    <a:pt x="33202" y="29794"/>
                  </a:lnTo>
                  <a:lnTo>
                    <a:pt x="30540" y="33873"/>
                  </a:lnTo>
                  <a:lnTo>
                    <a:pt x="12261" y="66082"/>
                  </a:lnTo>
                  <a:lnTo>
                    <a:pt x="10413" y="69762"/>
                  </a:lnTo>
                  <a:lnTo>
                    <a:pt x="8728" y="73444"/>
                  </a:lnTo>
                  <a:lnTo>
                    <a:pt x="7208" y="77125"/>
                  </a:lnTo>
                  <a:lnTo>
                    <a:pt x="5687" y="80806"/>
                  </a:lnTo>
                  <a:lnTo>
                    <a:pt x="1212" y="98569"/>
                  </a:lnTo>
                  <a:lnTo>
                    <a:pt x="722" y="102250"/>
                  </a:lnTo>
                  <a:lnTo>
                    <a:pt x="397" y="105931"/>
                  </a:lnTo>
                  <a:lnTo>
                    <a:pt x="238" y="109612"/>
                  </a:lnTo>
                  <a:lnTo>
                    <a:pt x="79" y="113293"/>
                  </a:lnTo>
                  <a:lnTo>
                    <a:pt x="0" y="116975"/>
                  </a:lnTo>
                  <a:lnTo>
                    <a:pt x="0" y="120655"/>
                  </a:lnTo>
                  <a:lnTo>
                    <a:pt x="0" y="124336"/>
                  </a:lnTo>
                  <a:lnTo>
                    <a:pt x="235" y="128039"/>
                  </a:lnTo>
                  <a:lnTo>
                    <a:pt x="706" y="131763"/>
                  </a:lnTo>
                  <a:lnTo>
                    <a:pt x="1177" y="135487"/>
                  </a:lnTo>
                  <a:lnTo>
                    <a:pt x="9821" y="154067"/>
                  </a:lnTo>
                  <a:lnTo>
                    <a:pt x="12347" y="157564"/>
                  </a:lnTo>
                  <a:lnTo>
                    <a:pt x="28378" y="172860"/>
                  </a:lnTo>
                  <a:lnTo>
                    <a:pt x="31604" y="175585"/>
                  </a:lnTo>
                  <a:lnTo>
                    <a:pt x="34915" y="178225"/>
                  </a:lnTo>
                  <a:lnTo>
                    <a:pt x="38312" y="180777"/>
                  </a:lnTo>
                  <a:lnTo>
                    <a:pt x="41708" y="183330"/>
                  </a:lnTo>
                  <a:lnTo>
                    <a:pt x="45055" y="185676"/>
                  </a:lnTo>
                  <a:lnTo>
                    <a:pt x="48351" y="187815"/>
                  </a:lnTo>
                  <a:lnTo>
                    <a:pt x="51647" y="189954"/>
                  </a:lnTo>
                  <a:lnTo>
                    <a:pt x="55049" y="191877"/>
                  </a:lnTo>
                  <a:lnTo>
                    <a:pt x="58555" y="193586"/>
                  </a:lnTo>
                  <a:lnTo>
                    <a:pt x="62061" y="195295"/>
                  </a:lnTo>
                  <a:lnTo>
                    <a:pt x="98857" y="208862"/>
                  </a:lnTo>
                  <a:lnTo>
                    <a:pt x="115972" y="214481"/>
                  </a:lnTo>
                  <a:lnTo>
                    <a:pt x="121797" y="216360"/>
                  </a:lnTo>
                  <a:lnTo>
                    <a:pt x="127247" y="218112"/>
                  </a:lnTo>
                  <a:lnTo>
                    <a:pt x="132321" y="219734"/>
                  </a:lnTo>
                  <a:lnTo>
                    <a:pt x="137396" y="221357"/>
                  </a:lnTo>
                  <a:lnTo>
                    <a:pt x="176305" y="231175"/>
                  </a:lnTo>
                  <a:lnTo>
                    <a:pt x="199062" y="232796"/>
                  </a:lnTo>
                  <a:lnTo>
                    <a:pt x="204164" y="232967"/>
                  </a:lnTo>
                  <a:lnTo>
                    <a:pt x="209178" y="233053"/>
                  </a:lnTo>
                  <a:lnTo>
                    <a:pt x="214105" y="233053"/>
                  </a:lnTo>
                  <a:lnTo>
                    <a:pt x="219032" y="233053"/>
                  </a:lnTo>
                  <a:lnTo>
                    <a:pt x="224363" y="232746"/>
                  </a:lnTo>
                  <a:lnTo>
                    <a:pt x="230098" y="232131"/>
                  </a:lnTo>
                  <a:lnTo>
                    <a:pt x="235834" y="231517"/>
                  </a:lnTo>
                  <a:lnTo>
                    <a:pt x="276077" y="219537"/>
                  </a:lnTo>
                  <a:lnTo>
                    <a:pt x="307315" y="206277"/>
                  </a:lnTo>
                  <a:lnTo>
                    <a:pt x="314000" y="203293"/>
                  </a:lnTo>
                  <a:lnTo>
                    <a:pt x="320685" y="200309"/>
                  </a:lnTo>
                  <a:lnTo>
                    <a:pt x="327370" y="197324"/>
                  </a:lnTo>
                  <a:lnTo>
                    <a:pt x="334055" y="194219"/>
                  </a:lnTo>
                  <a:lnTo>
                    <a:pt x="340740" y="190993"/>
                  </a:lnTo>
                  <a:lnTo>
                    <a:pt x="347425" y="187767"/>
                  </a:lnTo>
                  <a:lnTo>
                    <a:pt x="353226" y="184937"/>
                  </a:lnTo>
                  <a:lnTo>
                    <a:pt x="358143" y="182502"/>
                  </a:lnTo>
                  <a:lnTo>
                    <a:pt x="363060" y="180067"/>
                  </a:lnTo>
                  <a:lnTo>
                    <a:pt x="367815" y="177766"/>
                  </a:lnTo>
                  <a:lnTo>
                    <a:pt x="372406" y="175600"/>
                  </a:lnTo>
                  <a:lnTo>
                    <a:pt x="376998" y="173434"/>
                  </a:lnTo>
                  <a:lnTo>
                    <a:pt x="381100" y="171452"/>
                  </a:lnTo>
                  <a:lnTo>
                    <a:pt x="384715" y="169655"/>
                  </a:lnTo>
                  <a:lnTo>
                    <a:pt x="388329" y="167858"/>
                  </a:lnTo>
                  <a:lnTo>
                    <a:pt x="391943" y="166060"/>
                  </a:lnTo>
                  <a:lnTo>
                    <a:pt x="395557" y="164263"/>
                  </a:lnTo>
                  <a:lnTo>
                    <a:pt x="399172" y="162466"/>
                  </a:lnTo>
                  <a:lnTo>
                    <a:pt x="402645" y="160552"/>
                  </a:lnTo>
                  <a:lnTo>
                    <a:pt x="405976" y="158523"/>
                  </a:lnTo>
                  <a:lnTo>
                    <a:pt x="409308" y="156494"/>
                  </a:lnTo>
                  <a:lnTo>
                    <a:pt x="412465" y="154475"/>
                  </a:lnTo>
                  <a:lnTo>
                    <a:pt x="415448" y="152466"/>
                  </a:lnTo>
                  <a:lnTo>
                    <a:pt x="418430" y="150457"/>
                  </a:lnTo>
                  <a:lnTo>
                    <a:pt x="421079" y="148131"/>
                  </a:lnTo>
                  <a:lnTo>
                    <a:pt x="429353" y="130532"/>
                  </a:lnTo>
                  <a:lnTo>
                    <a:pt x="428648" y="127198"/>
                  </a:lnTo>
                  <a:lnTo>
                    <a:pt x="427944" y="123865"/>
                  </a:lnTo>
                  <a:lnTo>
                    <a:pt x="426211" y="120334"/>
                  </a:lnTo>
                  <a:lnTo>
                    <a:pt x="423450" y="116608"/>
                  </a:lnTo>
                  <a:lnTo>
                    <a:pt x="420690" y="112882"/>
                  </a:lnTo>
                  <a:lnTo>
                    <a:pt x="417544" y="109547"/>
                  </a:lnTo>
                  <a:lnTo>
                    <a:pt x="414014" y="106601"/>
                  </a:lnTo>
                  <a:lnTo>
                    <a:pt x="410485" y="103656"/>
                  </a:lnTo>
                  <a:lnTo>
                    <a:pt x="374873" y="82078"/>
                  </a:lnTo>
                  <a:lnTo>
                    <a:pt x="369787" y="79533"/>
                  </a:lnTo>
                  <a:lnTo>
                    <a:pt x="331954" y="64018"/>
                  </a:lnTo>
                  <a:lnTo>
                    <a:pt x="327807" y="62455"/>
                  </a:lnTo>
                  <a:lnTo>
                    <a:pt x="323757" y="60925"/>
                  </a:lnTo>
                  <a:lnTo>
                    <a:pt x="319805" y="59430"/>
                  </a:lnTo>
                  <a:lnTo>
                    <a:pt x="315853" y="57935"/>
                  </a:lnTo>
                  <a:lnTo>
                    <a:pt x="312103" y="56559"/>
                  </a:lnTo>
                  <a:lnTo>
                    <a:pt x="308553" y="55303"/>
                  </a:lnTo>
                  <a:lnTo>
                    <a:pt x="305003" y="54048"/>
                  </a:lnTo>
                  <a:lnTo>
                    <a:pt x="301570" y="52778"/>
                  </a:lnTo>
                  <a:lnTo>
                    <a:pt x="298252" y="51495"/>
                  </a:lnTo>
                  <a:lnTo>
                    <a:pt x="294934" y="50212"/>
                  </a:lnTo>
                  <a:lnTo>
                    <a:pt x="291826" y="48949"/>
                  </a:lnTo>
                  <a:lnTo>
                    <a:pt x="288930" y="47707"/>
                  </a:lnTo>
                  <a:lnTo>
                    <a:pt x="286034" y="46465"/>
                  </a:lnTo>
                  <a:lnTo>
                    <a:pt x="283033" y="44999"/>
                  </a:lnTo>
                  <a:lnTo>
                    <a:pt x="279927" y="43310"/>
                  </a:lnTo>
                  <a:lnTo>
                    <a:pt x="276821" y="41620"/>
                  </a:lnTo>
                  <a:lnTo>
                    <a:pt x="247688" y="23827"/>
                  </a:lnTo>
                  <a:lnTo>
                    <a:pt x="244389" y="21642"/>
                  </a:lnTo>
                  <a:lnTo>
                    <a:pt x="241129" y="19484"/>
                  </a:lnTo>
                  <a:lnTo>
                    <a:pt x="237870" y="17325"/>
                  </a:lnTo>
                  <a:lnTo>
                    <a:pt x="234797" y="15169"/>
                  </a:lnTo>
                  <a:lnTo>
                    <a:pt x="231911" y="13015"/>
                  </a:lnTo>
                  <a:lnTo>
                    <a:pt x="229025" y="10860"/>
                  </a:lnTo>
                  <a:lnTo>
                    <a:pt x="226363" y="8838"/>
                  </a:lnTo>
                  <a:lnTo>
                    <a:pt x="223924" y="6948"/>
                  </a:lnTo>
                  <a:lnTo>
                    <a:pt x="220265" y="4114"/>
                  </a:lnTo>
                </a:path>
              </a:pathLst>
            </a:custGeom>
            <a:ln w="12699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Predictive</a:t>
            </a:r>
            <a:r>
              <a:rPr spc="210" dirty="0"/>
              <a:t> </a:t>
            </a:r>
            <a:r>
              <a:rPr spc="60" dirty="0"/>
              <a:t>Parsing</a:t>
            </a:r>
            <a:r>
              <a:rPr spc="215" dirty="0"/>
              <a:t> </a:t>
            </a:r>
            <a:r>
              <a:rPr spc="45" dirty="0"/>
              <a:t>Algorithm</a:t>
            </a:r>
            <a:endParaRPr spc="4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312868"/>
            <a:ext cx="4483735" cy="980440"/>
            <a:chOff x="87743" y="1312868"/>
            <a:chExt cx="4483735" cy="9804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47126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191473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17877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312875"/>
              <a:ext cx="50800" cy="87859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91409"/>
              <a:ext cx="4432935" cy="751205"/>
            </a:xfrm>
            <a:custGeom>
              <a:avLst/>
              <a:gdLst/>
              <a:ahLst/>
              <a:cxnLst/>
              <a:rect l="l" t="t" r="r" b="b"/>
              <a:pathLst>
                <a:path w="4432935" h="751205">
                  <a:moveTo>
                    <a:pt x="4432567" y="0"/>
                  </a:moveTo>
                  <a:lnTo>
                    <a:pt x="0" y="0"/>
                  </a:lnTo>
                  <a:lnTo>
                    <a:pt x="0" y="700064"/>
                  </a:lnTo>
                  <a:lnTo>
                    <a:pt x="4008" y="719789"/>
                  </a:lnTo>
                  <a:lnTo>
                    <a:pt x="14922" y="735942"/>
                  </a:lnTo>
                  <a:lnTo>
                    <a:pt x="31075" y="746856"/>
                  </a:lnTo>
                  <a:lnTo>
                    <a:pt x="50800" y="750865"/>
                  </a:lnTo>
                  <a:lnTo>
                    <a:pt x="4381767" y="750865"/>
                  </a:lnTo>
                  <a:lnTo>
                    <a:pt x="4401492" y="746856"/>
                  </a:lnTo>
                  <a:lnTo>
                    <a:pt x="4417644" y="735942"/>
                  </a:lnTo>
                  <a:lnTo>
                    <a:pt x="4428558" y="719789"/>
                  </a:lnTo>
                  <a:lnTo>
                    <a:pt x="4432567" y="70006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50968"/>
              <a:ext cx="0" cy="859790"/>
            </a:xfrm>
            <a:custGeom>
              <a:avLst/>
              <a:gdLst/>
              <a:ahLst/>
              <a:cxnLst/>
              <a:rect l="l" t="t" r="r" b="b"/>
              <a:pathLst>
                <a:path h="859789">
                  <a:moveTo>
                    <a:pt x="0" y="85955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382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255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31286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5289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0057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8017" y="1894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18372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5844" y="1206256"/>
            <a:ext cx="2188210" cy="1005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762635" indent="-277495">
              <a:lnSpc>
                <a:spcPct val="128000"/>
              </a:lnSpc>
              <a:spcBef>
                <a:spcPts val="1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Algorithm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$,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current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token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$,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843915">
              <a:lnSpc>
                <a:spcPct val="100000"/>
              </a:lnSpc>
              <a:spcBef>
                <a:spcPts val="1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Accept</a:t>
            </a:r>
            <a:r>
              <a:rPr sz="9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9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input.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85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Otherwise,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error.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794741" y="1447533"/>
            <a:ext cx="1504950" cy="386080"/>
            <a:chOff x="794741" y="1447533"/>
            <a:chExt cx="1504950" cy="386080"/>
          </a:xfrm>
        </p:grpSpPr>
        <p:sp>
          <p:nvSpPr>
            <p:cNvPr id="22" name="object 22"/>
            <p:cNvSpPr/>
            <p:nvPr/>
          </p:nvSpPr>
          <p:spPr>
            <a:xfrm>
              <a:off x="2094430" y="1802702"/>
              <a:ext cx="195580" cy="21590"/>
            </a:xfrm>
            <a:custGeom>
              <a:avLst/>
              <a:gdLst/>
              <a:ahLst/>
              <a:cxnLst/>
              <a:rect l="l" t="t" r="r" b="b"/>
              <a:pathLst>
                <a:path w="195580" h="21589">
                  <a:moveTo>
                    <a:pt x="-1" y="2"/>
                  </a:moveTo>
                  <a:lnTo>
                    <a:pt x="34096" y="223"/>
                  </a:lnTo>
                  <a:lnTo>
                    <a:pt x="78052" y="3876"/>
                  </a:lnTo>
                  <a:lnTo>
                    <a:pt x="131866" y="10962"/>
                  </a:lnTo>
                  <a:lnTo>
                    <a:pt x="195538" y="21480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741" y="1447533"/>
              <a:ext cx="229360" cy="201891"/>
            </a:xfrm>
            <a:prstGeom prst="rect">
              <a:avLst/>
            </a:prstGeom>
          </p:spPr>
        </p:pic>
      </p:grp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531099"/>
            <a:ext cx="4483735" cy="434975"/>
            <a:chOff x="87743" y="1531099"/>
            <a:chExt cx="4483735" cy="434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67617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864131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851431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531099"/>
              <a:ext cx="50800" cy="33303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720446"/>
              <a:ext cx="4432935" cy="194945"/>
            </a:xfrm>
            <a:custGeom>
              <a:avLst/>
              <a:gdLst/>
              <a:ahLst/>
              <a:cxnLst/>
              <a:rect l="l" t="t" r="r" b="b"/>
              <a:pathLst>
                <a:path w="4432935" h="194944">
                  <a:moveTo>
                    <a:pt x="4432567" y="0"/>
                  </a:moveTo>
                  <a:lnTo>
                    <a:pt x="0" y="0"/>
                  </a:lnTo>
                  <a:lnTo>
                    <a:pt x="0" y="143685"/>
                  </a:lnTo>
                  <a:lnTo>
                    <a:pt x="4008" y="163410"/>
                  </a:lnTo>
                  <a:lnTo>
                    <a:pt x="14922" y="179562"/>
                  </a:lnTo>
                  <a:lnTo>
                    <a:pt x="31075" y="190477"/>
                  </a:lnTo>
                  <a:lnTo>
                    <a:pt x="50800" y="194485"/>
                  </a:lnTo>
                  <a:lnTo>
                    <a:pt x="4381767" y="194485"/>
                  </a:lnTo>
                  <a:lnTo>
                    <a:pt x="4401492" y="190477"/>
                  </a:lnTo>
                  <a:lnTo>
                    <a:pt x="4417644" y="179562"/>
                  </a:lnTo>
                  <a:lnTo>
                    <a:pt x="4428558" y="163410"/>
                  </a:lnTo>
                  <a:lnTo>
                    <a:pt x="4432567" y="14368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569199"/>
              <a:ext cx="0" cy="314325"/>
            </a:xfrm>
            <a:custGeom>
              <a:avLst/>
              <a:gdLst/>
              <a:ahLst/>
              <a:cxnLst/>
              <a:rect l="l" t="t" r="r" b="b"/>
              <a:pathLst>
                <a:path h="314325">
                  <a:moveTo>
                    <a:pt x="0" y="3139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5564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5437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53109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774228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430792"/>
            <a:ext cx="21164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b="1" spc="6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b="1" spc="-5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-6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spc="4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4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)*</a:t>
            </a:r>
            <a:r>
              <a:rPr sz="1100" b="1" spc="4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111412" y="83281"/>
            <a:ext cx="1044575" cy="917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Input</a:t>
            </a:r>
            <a:endParaRPr sz="1150">
              <a:latin typeface="Georgia" panose="02040502050405020303"/>
              <a:cs typeface="Georgia" panose="02040502050405020303"/>
            </a:endParaRPr>
          </a:p>
          <a:p>
            <a:pPr marL="12700" marR="5080" algn="just">
              <a:lnSpc>
                <a:spcPct val="101000"/>
              </a:lnSpc>
            </a:pP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r>
              <a:rPr sz="115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15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</a:t>
            </a:r>
            <a:endParaRPr sz="11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905549" y="-13147"/>
            <a:ext cx="387350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b="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Stack</a:t>
            </a:r>
            <a:endParaRPr sz="11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88661" y="164652"/>
            <a:ext cx="621030" cy="9175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88900" marR="81280" algn="ctr">
              <a:lnSpc>
                <a:spcPct val="101000"/>
              </a:lnSpc>
              <a:spcBef>
                <a:spcPts val="115"/>
              </a:spcBef>
            </a:pPr>
            <a:r>
              <a:rPr sz="115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E$ </a:t>
            </a:r>
            <a:r>
              <a:rPr sz="115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TE’$ </a:t>
            </a: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FT’E’$</a:t>
            </a:r>
            <a:endParaRPr sz="115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(id)T’E’$</a:t>
            </a:r>
            <a:endParaRPr sz="115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id)T’E’$</a:t>
            </a:r>
            <a:endParaRPr sz="11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530" y="833267"/>
            <a:ext cx="473709" cy="2063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M[E,(]</a:t>
            </a:r>
            <a:endParaRPr sz="11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41048" y="1659608"/>
            <a:ext cx="936625" cy="295275"/>
          </a:xfrm>
          <a:custGeom>
            <a:avLst/>
            <a:gdLst/>
            <a:ahLst/>
            <a:cxnLst/>
            <a:rect l="l" t="t" r="r" b="b"/>
            <a:pathLst>
              <a:path w="936625" h="295275">
                <a:moveTo>
                  <a:pt x="935994" y="147577"/>
                </a:moveTo>
                <a:lnTo>
                  <a:pt x="916180" y="104956"/>
                </a:lnTo>
                <a:lnTo>
                  <a:pt x="860597" y="67222"/>
                </a:lnTo>
                <a:lnTo>
                  <a:pt x="821202" y="50759"/>
                </a:lnTo>
                <a:lnTo>
                  <a:pt x="775037" y="36202"/>
                </a:lnTo>
                <a:lnTo>
                  <a:pt x="722826" y="23779"/>
                </a:lnTo>
                <a:lnTo>
                  <a:pt x="665292" y="13720"/>
                </a:lnTo>
                <a:lnTo>
                  <a:pt x="603160" y="6253"/>
                </a:lnTo>
                <a:lnTo>
                  <a:pt x="537153" y="1605"/>
                </a:lnTo>
                <a:lnTo>
                  <a:pt x="467995" y="5"/>
                </a:lnTo>
                <a:lnTo>
                  <a:pt x="398838" y="1605"/>
                </a:lnTo>
                <a:lnTo>
                  <a:pt x="332831" y="6253"/>
                </a:lnTo>
                <a:lnTo>
                  <a:pt x="270699" y="13720"/>
                </a:lnTo>
                <a:lnTo>
                  <a:pt x="213165" y="23779"/>
                </a:lnTo>
                <a:lnTo>
                  <a:pt x="160954" y="36202"/>
                </a:lnTo>
                <a:lnTo>
                  <a:pt x="114789" y="50759"/>
                </a:lnTo>
                <a:lnTo>
                  <a:pt x="75394" y="67222"/>
                </a:lnTo>
                <a:lnTo>
                  <a:pt x="19812" y="104956"/>
                </a:lnTo>
                <a:lnTo>
                  <a:pt x="-2" y="147577"/>
                </a:lnTo>
                <a:lnTo>
                  <a:pt x="5071" y="169384"/>
                </a:lnTo>
                <a:lnTo>
                  <a:pt x="43494" y="209789"/>
                </a:lnTo>
                <a:lnTo>
                  <a:pt x="114789" y="244394"/>
                </a:lnTo>
                <a:lnTo>
                  <a:pt x="160954" y="258951"/>
                </a:lnTo>
                <a:lnTo>
                  <a:pt x="213165" y="271373"/>
                </a:lnTo>
                <a:lnTo>
                  <a:pt x="270699" y="281432"/>
                </a:lnTo>
                <a:lnTo>
                  <a:pt x="332831" y="288900"/>
                </a:lnTo>
                <a:lnTo>
                  <a:pt x="398838" y="293548"/>
                </a:lnTo>
                <a:lnTo>
                  <a:pt x="467995" y="295148"/>
                </a:lnTo>
                <a:lnTo>
                  <a:pt x="537153" y="293548"/>
                </a:lnTo>
                <a:lnTo>
                  <a:pt x="603160" y="288900"/>
                </a:lnTo>
                <a:lnTo>
                  <a:pt x="665292" y="281432"/>
                </a:lnTo>
                <a:lnTo>
                  <a:pt x="722826" y="271373"/>
                </a:lnTo>
                <a:lnTo>
                  <a:pt x="775037" y="258951"/>
                </a:lnTo>
                <a:lnTo>
                  <a:pt x="821202" y="244394"/>
                </a:lnTo>
                <a:lnTo>
                  <a:pt x="860597" y="227930"/>
                </a:lnTo>
                <a:lnTo>
                  <a:pt x="916180" y="190197"/>
                </a:lnTo>
                <a:lnTo>
                  <a:pt x="935994" y="147577"/>
                </a:lnTo>
                <a:close/>
              </a:path>
            </a:pathLst>
          </a:custGeom>
          <a:ln w="1839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549368" y="1819449"/>
            <a:ext cx="33464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Stack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63199" y="1959149"/>
            <a:ext cx="506730" cy="7391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algn="ctr">
              <a:lnSpc>
                <a:spcPts val="1150"/>
              </a:lnSpc>
              <a:spcBef>
                <a:spcPts val="110"/>
              </a:spcBef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$E’T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$E’T’F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00"/>
              </a:lnSpc>
            </a:pP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$E’T’)E(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algn="ctr">
              <a:lnSpc>
                <a:spcPts val="1150"/>
              </a:lnSpc>
            </a:pP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$E’T’)E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93034" y="1818496"/>
            <a:ext cx="34417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Input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63235" y="1958197"/>
            <a:ext cx="803275" cy="7391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43180" marR="5080" indent="-31115" algn="just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id)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id$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(id+id)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id$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(id+id)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id$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(id+id)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id$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id+id)*id$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80611" y="1879311"/>
            <a:ext cx="628650" cy="1064260"/>
            <a:chOff x="80611" y="1879311"/>
            <a:chExt cx="628650" cy="1064260"/>
          </a:xfrm>
        </p:grpSpPr>
        <p:sp>
          <p:nvSpPr>
            <p:cNvPr id="28" name="object 28"/>
            <p:cNvSpPr/>
            <p:nvPr/>
          </p:nvSpPr>
          <p:spPr>
            <a:xfrm>
              <a:off x="228446" y="2184739"/>
              <a:ext cx="0" cy="680720"/>
            </a:xfrm>
            <a:custGeom>
              <a:avLst/>
              <a:gdLst/>
              <a:ahLst/>
              <a:cxnLst/>
              <a:rect l="l" t="t" r="r" b="b"/>
              <a:pathLst>
                <a:path h="680719">
                  <a:moveTo>
                    <a:pt x="0" y="0"/>
                  </a:moveTo>
                  <a:lnTo>
                    <a:pt x="0" y="0"/>
                  </a:lnTo>
                  <a:lnTo>
                    <a:pt x="0" y="627911"/>
                  </a:lnTo>
                  <a:lnTo>
                    <a:pt x="0" y="680237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3951" y="2193419"/>
              <a:ext cx="0" cy="686435"/>
            </a:xfrm>
            <a:custGeom>
              <a:avLst/>
              <a:gdLst/>
              <a:ahLst/>
              <a:cxnLst/>
              <a:rect l="l" t="t" r="r" b="b"/>
              <a:pathLst>
                <a:path h="686435">
                  <a:moveTo>
                    <a:pt x="0" y="4"/>
                  </a:moveTo>
                  <a:lnTo>
                    <a:pt x="0" y="4"/>
                  </a:lnTo>
                  <a:lnTo>
                    <a:pt x="0" y="637277"/>
                  </a:lnTo>
                  <a:lnTo>
                    <a:pt x="0" y="686298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89818" y="2871108"/>
              <a:ext cx="390525" cy="63500"/>
            </a:xfrm>
            <a:custGeom>
              <a:avLst/>
              <a:gdLst/>
              <a:ahLst/>
              <a:cxnLst/>
              <a:rect l="l" t="t" r="r" b="b"/>
              <a:pathLst>
                <a:path w="390525" h="63500">
                  <a:moveTo>
                    <a:pt x="0" y="0"/>
                  </a:moveTo>
                  <a:lnTo>
                    <a:pt x="48752" y="7880"/>
                  </a:lnTo>
                  <a:lnTo>
                    <a:pt x="97504" y="15761"/>
                  </a:lnTo>
                  <a:lnTo>
                    <a:pt x="146257" y="23643"/>
                  </a:lnTo>
                  <a:lnTo>
                    <a:pt x="195009" y="31524"/>
                  </a:lnTo>
                  <a:lnTo>
                    <a:pt x="243762" y="39405"/>
                  </a:lnTo>
                  <a:lnTo>
                    <a:pt x="292514" y="47286"/>
                  </a:lnTo>
                  <a:lnTo>
                    <a:pt x="341266" y="55167"/>
                  </a:lnTo>
                  <a:lnTo>
                    <a:pt x="390019" y="63048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6380" y="2654547"/>
              <a:ext cx="466725" cy="88900"/>
            </a:xfrm>
            <a:custGeom>
              <a:avLst/>
              <a:gdLst/>
              <a:ahLst/>
              <a:cxnLst/>
              <a:rect l="l" t="t" r="r" b="b"/>
              <a:pathLst>
                <a:path w="466725" h="88900">
                  <a:moveTo>
                    <a:pt x="0" y="0"/>
                  </a:moveTo>
                  <a:lnTo>
                    <a:pt x="51823" y="9858"/>
                  </a:lnTo>
                  <a:lnTo>
                    <a:pt x="103647" y="19717"/>
                  </a:lnTo>
                  <a:lnTo>
                    <a:pt x="155471" y="29575"/>
                  </a:lnTo>
                  <a:lnTo>
                    <a:pt x="207294" y="39434"/>
                  </a:lnTo>
                  <a:lnTo>
                    <a:pt x="259118" y="49292"/>
                  </a:lnTo>
                  <a:lnTo>
                    <a:pt x="310942" y="59150"/>
                  </a:lnTo>
                  <a:lnTo>
                    <a:pt x="362765" y="69009"/>
                  </a:lnTo>
                  <a:lnTo>
                    <a:pt x="414589" y="78867"/>
                  </a:lnTo>
                  <a:lnTo>
                    <a:pt x="466413" y="88726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2501" y="2398077"/>
              <a:ext cx="597535" cy="120014"/>
            </a:xfrm>
            <a:custGeom>
              <a:avLst/>
              <a:gdLst/>
              <a:ahLst/>
              <a:cxnLst/>
              <a:rect l="l" t="t" r="r" b="b"/>
              <a:pathLst>
                <a:path w="597535" h="120014">
                  <a:moveTo>
                    <a:pt x="0" y="0"/>
                  </a:moveTo>
                  <a:lnTo>
                    <a:pt x="49763" y="9956"/>
                  </a:lnTo>
                  <a:lnTo>
                    <a:pt x="99526" y="19914"/>
                  </a:lnTo>
                  <a:lnTo>
                    <a:pt x="149290" y="29871"/>
                  </a:lnTo>
                  <a:lnTo>
                    <a:pt x="199053" y="39829"/>
                  </a:lnTo>
                  <a:lnTo>
                    <a:pt x="248816" y="49786"/>
                  </a:lnTo>
                  <a:lnTo>
                    <a:pt x="298580" y="59744"/>
                  </a:lnTo>
                  <a:lnTo>
                    <a:pt x="348343" y="69701"/>
                  </a:lnTo>
                  <a:lnTo>
                    <a:pt x="398107" y="79659"/>
                  </a:lnTo>
                  <a:lnTo>
                    <a:pt x="447870" y="89616"/>
                  </a:lnTo>
                  <a:lnTo>
                    <a:pt x="497633" y="99574"/>
                  </a:lnTo>
                  <a:lnTo>
                    <a:pt x="547397" y="109531"/>
                  </a:lnTo>
                  <a:lnTo>
                    <a:pt x="597160" y="119489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53715" y="2179514"/>
              <a:ext cx="376555" cy="81915"/>
            </a:xfrm>
            <a:custGeom>
              <a:avLst/>
              <a:gdLst/>
              <a:ahLst/>
              <a:cxnLst/>
              <a:rect l="l" t="t" r="r" b="b"/>
              <a:pathLst>
                <a:path w="376555" h="81914">
                  <a:moveTo>
                    <a:pt x="0" y="-3"/>
                  </a:moveTo>
                  <a:lnTo>
                    <a:pt x="47051" y="10231"/>
                  </a:lnTo>
                  <a:lnTo>
                    <a:pt x="94102" y="20465"/>
                  </a:lnTo>
                  <a:lnTo>
                    <a:pt x="141153" y="30700"/>
                  </a:lnTo>
                  <a:lnTo>
                    <a:pt x="188204" y="40934"/>
                  </a:lnTo>
                  <a:lnTo>
                    <a:pt x="235255" y="51168"/>
                  </a:lnTo>
                  <a:lnTo>
                    <a:pt x="282307" y="61403"/>
                  </a:lnTo>
                  <a:lnTo>
                    <a:pt x="329358" y="71637"/>
                  </a:lnTo>
                  <a:lnTo>
                    <a:pt x="376409" y="81872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93336" y="1888519"/>
              <a:ext cx="52069" cy="383540"/>
            </a:xfrm>
            <a:custGeom>
              <a:avLst/>
              <a:gdLst/>
              <a:ahLst/>
              <a:cxnLst/>
              <a:rect l="l" t="t" r="r" b="b"/>
              <a:pathLst>
                <a:path w="52070" h="383539">
                  <a:moveTo>
                    <a:pt x="51769" y="-3"/>
                  </a:moveTo>
                  <a:lnTo>
                    <a:pt x="45298" y="47879"/>
                  </a:lnTo>
                  <a:lnTo>
                    <a:pt x="38827" y="95761"/>
                  </a:lnTo>
                  <a:lnTo>
                    <a:pt x="32356" y="143644"/>
                  </a:lnTo>
                  <a:lnTo>
                    <a:pt x="25885" y="191526"/>
                  </a:lnTo>
                  <a:lnTo>
                    <a:pt x="19413" y="239408"/>
                  </a:lnTo>
                  <a:lnTo>
                    <a:pt x="12942" y="287291"/>
                  </a:lnTo>
                  <a:lnTo>
                    <a:pt x="6471" y="335173"/>
                  </a:lnTo>
                  <a:lnTo>
                    <a:pt x="0" y="383056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93343" y="1905123"/>
              <a:ext cx="50800" cy="353695"/>
            </a:xfrm>
            <a:custGeom>
              <a:avLst/>
              <a:gdLst/>
              <a:ahLst/>
              <a:cxnLst/>
              <a:rect l="l" t="t" r="r" b="b"/>
              <a:pathLst>
                <a:path w="50800" h="353694">
                  <a:moveTo>
                    <a:pt x="50426" y="0"/>
                  </a:moveTo>
                  <a:lnTo>
                    <a:pt x="32881" y="83933"/>
                  </a:lnTo>
                  <a:lnTo>
                    <a:pt x="19066" y="156717"/>
                  </a:lnTo>
                  <a:lnTo>
                    <a:pt x="8981" y="218351"/>
                  </a:lnTo>
                  <a:lnTo>
                    <a:pt x="2625" y="268835"/>
                  </a:lnTo>
                  <a:lnTo>
                    <a:pt x="0" y="308168"/>
                  </a:lnTo>
                  <a:lnTo>
                    <a:pt x="1103" y="336350"/>
                  </a:lnTo>
                  <a:lnTo>
                    <a:pt x="5937" y="353383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318276" y="2012718"/>
            <a:ext cx="4889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0358" y="2152419"/>
            <a:ext cx="8445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8276" y="2292119"/>
            <a:ext cx="4889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5771" y="2431819"/>
            <a:ext cx="113664" cy="459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05">
              <a:lnSpc>
                <a:spcPts val="1150"/>
              </a:lnSpc>
              <a:spcBef>
                <a:spcPts val="110"/>
              </a:spcBef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ts val="1100"/>
              </a:lnSpc>
            </a:pP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E’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7145">
              <a:lnSpc>
                <a:spcPts val="1150"/>
              </a:lnSpc>
            </a:pP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68375" y="2666735"/>
            <a:ext cx="31051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X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67249" y="2806435"/>
            <a:ext cx="1112520" cy="3200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287655">
              <a:lnSpc>
                <a:spcPts val="1100"/>
              </a:lnSpc>
              <a:spcBef>
                <a:spcPts val="23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Input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6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</a:t>
            </a:r>
            <a:r>
              <a:rPr sz="1000" spc="5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M[T,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(]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TE’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70092" y="2525763"/>
            <a:ext cx="294005" cy="144145"/>
            <a:chOff x="470092" y="2525763"/>
            <a:chExt cx="294005" cy="144145"/>
          </a:xfrm>
        </p:grpSpPr>
        <p:sp>
          <p:nvSpPr>
            <p:cNvPr id="43" name="object 43"/>
            <p:cNvSpPr/>
            <p:nvPr/>
          </p:nvSpPr>
          <p:spPr>
            <a:xfrm>
              <a:off x="521165" y="2624704"/>
              <a:ext cx="242570" cy="0"/>
            </a:xfrm>
            <a:custGeom>
              <a:avLst/>
              <a:gdLst/>
              <a:ahLst/>
              <a:cxnLst/>
              <a:rect l="l" t="t" r="r" b="b"/>
              <a:pathLst>
                <a:path w="242570">
                  <a:moveTo>
                    <a:pt x="0" y="0"/>
                  </a:moveTo>
                  <a:lnTo>
                    <a:pt x="48499" y="0"/>
                  </a:lnTo>
                  <a:lnTo>
                    <a:pt x="96998" y="0"/>
                  </a:lnTo>
                  <a:lnTo>
                    <a:pt x="145498" y="0"/>
                  </a:lnTo>
                  <a:lnTo>
                    <a:pt x="193998" y="0"/>
                  </a:lnTo>
                  <a:lnTo>
                    <a:pt x="242497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9290" y="2534961"/>
              <a:ext cx="121285" cy="125730"/>
            </a:xfrm>
            <a:custGeom>
              <a:avLst/>
              <a:gdLst/>
              <a:ahLst/>
              <a:cxnLst/>
              <a:rect l="l" t="t" r="r" b="b"/>
              <a:pathLst>
                <a:path w="121284" h="125730">
                  <a:moveTo>
                    <a:pt x="30102" y="0"/>
                  </a:moveTo>
                  <a:lnTo>
                    <a:pt x="27296" y="10958"/>
                  </a:lnTo>
                  <a:lnTo>
                    <a:pt x="25133" y="18859"/>
                  </a:lnTo>
                  <a:lnTo>
                    <a:pt x="23614" y="23703"/>
                  </a:lnTo>
                  <a:lnTo>
                    <a:pt x="22094" y="28546"/>
                  </a:lnTo>
                  <a:lnTo>
                    <a:pt x="20564" y="33025"/>
                  </a:lnTo>
                  <a:lnTo>
                    <a:pt x="19024" y="37139"/>
                  </a:lnTo>
                  <a:lnTo>
                    <a:pt x="17484" y="41252"/>
                  </a:lnTo>
                  <a:lnTo>
                    <a:pt x="16030" y="45251"/>
                  </a:lnTo>
                  <a:lnTo>
                    <a:pt x="14662" y="49134"/>
                  </a:lnTo>
                  <a:lnTo>
                    <a:pt x="13294" y="53017"/>
                  </a:lnTo>
                  <a:lnTo>
                    <a:pt x="12015" y="56813"/>
                  </a:lnTo>
                  <a:lnTo>
                    <a:pt x="10827" y="60521"/>
                  </a:lnTo>
                  <a:lnTo>
                    <a:pt x="9638" y="64230"/>
                  </a:lnTo>
                  <a:lnTo>
                    <a:pt x="8519" y="67864"/>
                  </a:lnTo>
                  <a:lnTo>
                    <a:pt x="7472" y="71425"/>
                  </a:lnTo>
                  <a:lnTo>
                    <a:pt x="6424" y="74985"/>
                  </a:lnTo>
                  <a:lnTo>
                    <a:pt x="5420" y="78429"/>
                  </a:lnTo>
                  <a:lnTo>
                    <a:pt x="4460" y="81755"/>
                  </a:lnTo>
                  <a:lnTo>
                    <a:pt x="3499" y="85081"/>
                  </a:lnTo>
                  <a:lnTo>
                    <a:pt x="2415" y="88498"/>
                  </a:lnTo>
                  <a:lnTo>
                    <a:pt x="1207" y="92007"/>
                  </a:lnTo>
                  <a:lnTo>
                    <a:pt x="0" y="95516"/>
                  </a:lnTo>
                  <a:lnTo>
                    <a:pt x="266" y="98652"/>
                  </a:lnTo>
                  <a:lnTo>
                    <a:pt x="33345" y="111352"/>
                  </a:lnTo>
                  <a:lnTo>
                    <a:pt x="39929" y="111715"/>
                  </a:lnTo>
                  <a:lnTo>
                    <a:pt x="82782" y="115287"/>
                  </a:lnTo>
                  <a:lnTo>
                    <a:pt x="89856" y="116326"/>
                  </a:lnTo>
                  <a:lnTo>
                    <a:pt x="115141" y="123097"/>
                  </a:lnTo>
                  <a:lnTo>
                    <a:pt x="121212" y="125215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17443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25" dirty="0"/>
              <a:t>Examp</a:t>
            </a:r>
            <a:r>
              <a:rPr spc="114" dirty="0"/>
              <a:t>l</a:t>
            </a:r>
            <a:r>
              <a:rPr spc="-575" dirty="0"/>
              <a:t>e</a:t>
            </a:r>
            <a:r>
              <a:rPr sz="900" spc="114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M</a:t>
            </a:r>
            <a:r>
              <a:rPr sz="900" spc="125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[E,(]</a:t>
            </a:r>
            <a:r>
              <a:rPr sz="900" spc="50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900" spc="-100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=</a:t>
            </a:r>
            <a:r>
              <a:rPr sz="900" spc="45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 </a:t>
            </a:r>
            <a:r>
              <a:rPr sz="900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E—</a:t>
            </a:r>
            <a:r>
              <a:rPr sz="900" spc="-20" dirty="0">
                <a:solidFill>
                  <a:srgbClr val="000000"/>
                </a:solidFill>
                <a:latin typeface="Book Antiqua" panose="02040602050305030304"/>
                <a:cs typeface="Book Antiqua" panose="02040602050305030304"/>
              </a:rPr>
              <a:t>&gt;TE’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247155" y="314060"/>
            <a:ext cx="815975" cy="3956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(id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id)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1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id$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850"/>
              </a:spcBef>
            </a:pP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$E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3505832" y="341543"/>
            <a:ext cx="441325" cy="285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3335">
              <a:lnSpc>
                <a:spcPts val="1000"/>
              </a:lnSpc>
              <a:spcBef>
                <a:spcPts val="170"/>
              </a:spcBef>
            </a:pP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input: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 </a:t>
            </a:r>
            <a:r>
              <a:rPr sz="850" spc="8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stack: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-4445" y="1564640"/>
            <a:ext cx="937260" cy="145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E,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(]</a:t>
            </a:r>
            <a:r>
              <a:rPr sz="850" spc="1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5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E</a:t>
            </a:r>
            <a:r>
              <a:rPr sz="850" spc="1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TE’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844" y="550433"/>
            <a:ext cx="1819275" cy="3390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041400">
              <a:lnSpc>
                <a:spcPct val="100000"/>
              </a:lnSpc>
              <a:spcBef>
                <a:spcPts val="115"/>
              </a:spcBef>
            </a:pPr>
            <a:r>
              <a:rPr sz="900" b="1" spc="70" dirty="0">
                <a:latin typeface="Book Antiqua" panose="02040602050305030304"/>
                <a:cs typeface="Book Antiqua" panose="02040602050305030304"/>
              </a:rPr>
              <a:t>$E’T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u="sng" spc="50" dirty="0">
                          <a:uFill>
                            <a:solidFill>
                              <a:srgbClr val="FF2600"/>
                            </a:solidFill>
                          </a:u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u="sng" spc="155" dirty="0">
                          <a:uFill>
                            <a:solidFill>
                              <a:srgbClr val="FF2600"/>
                            </a:solidFill>
                          </a:u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25844" y="532375"/>
            <a:ext cx="2626995" cy="35687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724660">
              <a:lnSpc>
                <a:spcPct val="100000"/>
              </a:lnSpc>
              <a:spcBef>
                <a:spcPts val="230"/>
              </a:spcBef>
            </a:pPr>
            <a:r>
              <a:rPr sz="850" spc="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M[F,(]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1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—</a:t>
            </a:r>
            <a:r>
              <a:rPr sz="850" spc="-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&gt;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(E)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552236" y="722221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4">
                <a:moveTo>
                  <a:pt x="-6" y="2"/>
                </a:moveTo>
                <a:lnTo>
                  <a:pt x="-6" y="2"/>
                </a:lnTo>
                <a:lnTo>
                  <a:pt x="258236" y="2"/>
                </a:lnTo>
                <a:lnTo>
                  <a:pt x="309884" y="2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506427" y="453322"/>
            <a:ext cx="264795" cy="149225"/>
          </a:xfrm>
          <a:custGeom>
            <a:avLst/>
            <a:gdLst/>
            <a:ahLst/>
            <a:cxnLst/>
            <a:rect l="l" t="t" r="r" b="b"/>
            <a:pathLst>
              <a:path w="264794" h="149225">
                <a:moveTo>
                  <a:pt x="264715" y="64145"/>
                </a:moveTo>
                <a:lnTo>
                  <a:pt x="222324" y="32856"/>
                </a:lnTo>
                <a:lnTo>
                  <a:pt x="183178" y="11735"/>
                </a:lnTo>
                <a:lnTo>
                  <a:pt x="147276" y="783"/>
                </a:lnTo>
                <a:lnTo>
                  <a:pt x="114619" y="0"/>
                </a:lnTo>
                <a:lnTo>
                  <a:pt x="85206" y="9385"/>
                </a:lnTo>
                <a:lnTo>
                  <a:pt x="59038" y="28939"/>
                </a:lnTo>
                <a:lnTo>
                  <a:pt x="36114" y="58661"/>
                </a:lnTo>
                <a:lnTo>
                  <a:pt x="16435" y="98552"/>
                </a:lnTo>
                <a:lnTo>
                  <a:pt x="1" y="148611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52070">
                        <a:lnSpc>
                          <a:spcPts val="1055"/>
                        </a:lnSpc>
                      </a:pPr>
                      <a:r>
                        <a:rPr sz="1000" u="heavy" spc="-55" dirty="0">
                          <a:uFill>
                            <a:solidFill>
                              <a:srgbClr val="942192"/>
                            </a:solidFill>
                          </a:u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u="heavy" dirty="0">
                          <a:uFill>
                            <a:solidFill>
                              <a:srgbClr val="942192"/>
                            </a:solidFill>
                          </a:u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3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70480" y="1765266"/>
            <a:ext cx="102235" cy="19050"/>
          </a:xfrm>
          <a:custGeom>
            <a:avLst/>
            <a:gdLst/>
            <a:ahLst/>
            <a:cxnLst/>
            <a:rect l="l" t="t" r="r" b="b"/>
            <a:pathLst>
              <a:path w="102235" h="19050">
                <a:moveTo>
                  <a:pt x="0" y="0"/>
                </a:moveTo>
                <a:lnTo>
                  <a:pt x="42142" y="2746"/>
                </a:lnTo>
                <a:lnTo>
                  <a:pt x="72367" y="6110"/>
                </a:lnTo>
                <a:lnTo>
                  <a:pt x="77362" y="6840"/>
                </a:lnTo>
                <a:lnTo>
                  <a:pt x="81819" y="7939"/>
                </a:lnTo>
                <a:lnTo>
                  <a:pt x="85739" y="9407"/>
                </a:lnTo>
                <a:lnTo>
                  <a:pt x="89658" y="10875"/>
                </a:lnTo>
                <a:lnTo>
                  <a:pt x="93360" y="12847"/>
                </a:lnTo>
                <a:lnTo>
                  <a:pt x="96844" y="15325"/>
                </a:lnTo>
                <a:lnTo>
                  <a:pt x="102070" y="19041"/>
                </a:lnTo>
              </a:path>
            </a:pathLst>
          </a:custGeom>
          <a:ln w="21516">
            <a:solidFill>
              <a:srgbClr val="9421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25844" y="320625"/>
            <a:ext cx="2496185" cy="5689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40"/>
              </a:spcBef>
            </a:pP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</a:t>
            </a:r>
            <a:r>
              <a:rPr sz="1150" spc="3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-&gt;</a:t>
            </a:r>
            <a:r>
              <a:rPr sz="1150" spc="3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15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(E)</a:t>
            </a:r>
            <a:endParaRPr sz="115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73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24899" y="1776070"/>
            <a:ext cx="228764" cy="157733"/>
          </a:xfrm>
          <a:prstGeom prst="rect">
            <a:avLst/>
          </a:prstGeom>
        </p:spPr>
      </p:pic>
      <p:sp>
        <p:nvSpPr>
          <p:cNvPr id="18" name="object 18"/>
          <p:cNvSpPr/>
          <p:nvPr/>
        </p:nvSpPr>
        <p:spPr>
          <a:xfrm>
            <a:off x="1701991" y="1730119"/>
            <a:ext cx="299085" cy="238125"/>
          </a:xfrm>
          <a:custGeom>
            <a:avLst/>
            <a:gdLst/>
            <a:ahLst/>
            <a:cxnLst/>
            <a:rect l="l" t="t" r="r" b="b"/>
            <a:pathLst>
              <a:path w="299085" h="238125">
                <a:moveTo>
                  <a:pt x="225225" y="74055"/>
                </a:moveTo>
                <a:lnTo>
                  <a:pt x="221361" y="66701"/>
                </a:lnTo>
                <a:lnTo>
                  <a:pt x="218250" y="61129"/>
                </a:lnTo>
                <a:lnTo>
                  <a:pt x="215892" y="57342"/>
                </a:lnTo>
                <a:lnTo>
                  <a:pt x="213534" y="53554"/>
                </a:lnTo>
                <a:lnTo>
                  <a:pt x="210827" y="49577"/>
                </a:lnTo>
                <a:lnTo>
                  <a:pt x="207772" y="45408"/>
                </a:lnTo>
                <a:lnTo>
                  <a:pt x="204717" y="41240"/>
                </a:lnTo>
                <a:lnTo>
                  <a:pt x="201311" y="36907"/>
                </a:lnTo>
                <a:lnTo>
                  <a:pt x="197555" y="32409"/>
                </a:lnTo>
                <a:lnTo>
                  <a:pt x="193799" y="27910"/>
                </a:lnTo>
                <a:lnTo>
                  <a:pt x="190083" y="23731"/>
                </a:lnTo>
                <a:lnTo>
                  <a:pt x="186408" y="19871"/>
                </a:lnTo>
                <a:lnTo>
                  <a:pt x="182732" y="16011"/>
                </a:lnTo>
                <a:lnTo>
                  <a:pt x="166507" y="3935"/>
                </a:lnTo>
                <a:lnTo>
                  <a:pt x="163387" y="2327"/>
                </a:lnTo>
                <a:lnTo>
                  <a:pt x="160206" y="1221"/>
                </a:lnTo>
                <a:lnTo>
                  <a:pt x="156962" y="616"/>
                </a:lnTo>
                <a:lnTo>
                  <a:pt x="153718" y="11"/>
                </a:lnTo>
                <a:lnTo>
                  <a:pt x="150338" y="0"/>
                </a:lnTo>
                <a:lnTo>
                  <a:pt x="146822" y="581"/>
                </a:lnTo>
                <a:lnTo>
                  <a:pt x="143305" y="1162"/>
                </a:lnTo>
                <a:lnTo>
                  <a:pt x="139752" y="2322"/>
                </a:lnTo>
                <a:lnTo>
                  <a:pt x="136160" y="4062"/>
                </a:lnTo>
                <a:lnTo>
                  <a:pt x="132569" y="5801"/>
                </a:lnTo>
                <a:lnTo>
                  <a:pt x="103166" y="27211"/>
                </a:lnTo>
                <a:lnTo>
                  <a:pt x="99400" y="30435"/>
                </a:lnTo>
                <a:lnTo>
                  <a:pt x="95699" y="33859"/>
                </a:lnTo>
                <a:lnTo>
                  <a:pt x="92062" y="37483"/>
                </a:lnTo>
                <a:lnTo>
                  <a:pt x="88426" y="41107"/>
                </a:lnTo>
                <a:lnTo>
                  <a:pt x="68749" y="63836"/>
                </a:lnTo>
                <a:lnTo>
                  <a:pt x="65910" y="67372"/>
                </a:lnTo>
                <a:lnTo>
                  <a:pt x="63235" y="70651"/>
                </a:lnTo>
                <a:lnTo>
                  <a:pt x="60561" y="73930"/>
                </a:lnTo>
                <a:lnTo>
                  <a:pt x="58024" y="77079"/>
                </a:lnTo>
                <a:lnTo>
                  <a:pt x="55625" y="80099"/>
                </a:lnTo>
                <a:lnTo>
                  <a:pt x="53225" y="83119"/>
                </a:lnTo>
                <a:lnTo>
                  <a:pt x="50597" y="86255"/>
                </a:lnTo>
                <a:lnTo>
                  <a:pt x="47738" y="89506"/>
                </a:lnTo>
                <a:lnTo>
                  <a:pt x="44879" y="92757"/>
                </a:lnTo>
                <a:lnTo>
                  <a:pt x="42020" y="96009"/>
                </a:lnTo>
                <a:lnTo>
                  <a:pt x="39161" y="99260"/>
                </a:lnTo>
                <a:lnTo>
                  <a:pt x="36303" y="102511"/>
                </a:lnTo>
                <a:lnTo>
                  <a:pt x="20159" y="119408"/>
                </a:lnTo>
                <a:lnTo>
                  <a:pt x="17635" y="122073"/>
                </a:lnTo>
                <a:lnTo>
                  <a:pt x="15108" y="124888"/>
                </a:lnTo>
                <a:lnTo>
                  <a:pt x="12581" y="127704"/>
                </a:lnTo>
                <a:lnTo>
                  <a:pt x="10229" y="130616"/>
                </a:lnTo>
                <a:lnTo>
                  <a:pt x="8052" y="133624"/>
                </a:lnTo>
                <a:lnTo>
                  <a:pt x="5874" y="136632"/>
                </a:lnTo>
                <a:lnTo>
                  <a:pt x="4147" y="139658"/>
                </a:lnTo>
                <a:lnTo>
                  <a:pt x="2871" y="142701"/>
                </a:lnTo>
                <a:lnTo>
                  <a:pt x="1595" y="145744"/>
                </a:lnTo>
                <a:lnTo>
                  <a:pt x="765" y="148811"/>
                </a:lnTo>
                <a:lnTo>
                  <a:pt x="382" y="151901"/>
                </a:lnTo>
                <a:lnTo>
                  <a:pt x="0" y="154992"/>
                </a:lnTo>
                <a:lnTo>
                  <a:pt x="143" y="158015"/>
                </a:lnTo>
                <a:lnTo>
                  <a:pt x="812" y="160972"/>
                </a:lnTo>
                <a:lnTo>
                  <a:pt x="1482" y="163929"/>
                </a:lnTo>
                <a:lnTo>
                  <a:pt x="2631" y="166847"/>
                </a:lnTo>
                <a:lnTo>
                  <a:pt x="4261" y="169725"/>
                </a:lnTo>
                <a:lnTo>
                  <a:pt x="5891" y="172604"/>
                </a:lnTo>
                <a:lnTo>
                  <a:pt x="7947" y="175335"/>
                </a:lnTo>
                <a:lnTo>
                  <a:pt x="10431" y="177919"/>
                </a:lnTo>
                <a:lnTo>
                  <a:pt x="12915" y="180503"/>
                </a:lnTo>
                <a:lnTo>
                  <a:pt x="15533" y="182964"/>
                </a:lnTo>
                <a:lnTo>
                  <a:pt x="18286" y="185302"/>
                </a:lnTo>
                <a:lnTo>
                  <a:pt x="21039" y="187641"/>
                </a:lnTo>
                <a:lnTo>
                  <a:pt x="23875" y="189885"/>
                </a:lnTo>
                <a:lnTo>
                  <a:pt x="26795" y="192034"/>
                </a:lnTo>
                <a:lnTo>
                  <a:pt x="29714" y="194185"/>
                </a:lnTo>
                <a:lnTo>
                  <a:pt x="65216" y="215215"/>
                </a:lnTo>
                <a:lnTo>
                  <a:pt x="69367" y="217380"/>
                </a:lnTo>
                <a:lnTo>
                  <a:pt x="73518" y="219546"/>
                </a:lnTo>
                <a:lnTo>
                  <a:pt x="92398" y="228351"/>
                </a:lnTo>
                <a:lnTo>
                  <a:pt x="96211" y="229993"/>
                </a:lnTo>
                <a:lnTo>
                  <a:pt x="113553" y="235678"/>
                </a:lnTo>
                <a:lnTo>
                  <a:pt x="116983" y="236436"/>
                </a:lnTo>
                <a:lnTo>
                  <a:pt x="120697" y="236972"/>
                </a:lnTo>
                <a:lnTo>
                  <a:pt x="124695" y="237287"/>
                </a:lnTo>
                <a:lnTo>
                  <a:pt x="128692" y="237601"/>
                </a:lnTo>
                <a:lnTo>
                  <a:pt x="133002" y="237758"/>
                </a:lnTo>
                <a:lnTo>
                  <a:pt x="137624" y="237758"/>
                </a:lnTo>
                <a:lnTo>
                  <a:pt x="142246" y="237758"/>
                </a:lnTo>
                <a:lnTo>
                  <a:pt x="172483" y="237758"/>
                </a:lnTo>
                <a:lnTo>
                  <a:pt x="177212" y="237671"/>
                </a:lnTo>
                <a:lnTo>
                  <a:pt x="181592" y="237498"/>
                </a:lnTo>
                <a:lnTo>
                  <a:pt x="185973" y="237326"/>
                </a:lnTo>
                <a:lnTo>
                  <a:pt x="190069" y="236922"/>
                </a:lnTo>
                <a:lnTo>
                  <a:pt x="193883" y="236288"/>
                </a:lnTo>
                <a:lnTo>
                  <a:pt x="197696" y="235654"/>
                </a:lnTo>
                <a:lnTo>
                  <a:pt x="201317" y="234638"/>
                </a:lnTo>
                <a:lnTo>
                  <a:pt x="204747" y="233240"/>
                </a:lnTo>
                <a:lnTo>
                  <a:pt x="208178" y="231842"/>
                </a:lnTo>
                <a:lnTo>
                  <a:pt x="211665" y="229970"/>
                </a:lnTo>
                <a:lnTo>
                  <a:pt x="215212" y="227623"/>
                </a:lnTo>
                <a:lnTo>
                  <a:pt x="218757" y="225277"/>
                </a:lnTo>
                <a:lnTo>
                  <a:pt x="222174" y="222767"/>
                </a:lnTo>
                <a:lnTo>
                  <a:pt x="225461" y="220093"/>
                </a:lnTo>
                <a:lnTo>
                  <a:pt x="228748" y="217419"/>
                </a:lnTo>
                <a:lnTo>
                  <a:pt x="231913" y="214710"/>
                </a:lnTo>
                <a:lnTo>
                  <a:pt x="234956" y="211967"/>
                </a:lnTo>
                <a:lnTo>
                  <a:pt x="237999" y="209224"/>
                </a:lnTo>
                <a:lnTo>
                  <a:pt x="240921" y="206526"/>
                </a:lnTo>
                <a:lnTo>
                  <a:pt x="243721" y="203871"/>
                </a:lnTo>
                <a:lnTo>
                  <a:pt x="246521" y="201216"/>
                </a:lnTo>
                <a:lnTo>
                  <a:pt x="249420" y="198540"/>
                </a:lnTo>
                <a:lnTo>
                  <a:pt x="252421" y="195843"/>
                </a:lnTo>
                <a:lnTo>
                  <a:pt x="255421" y="193145"/>
                </a:lnTo>
                <a:lnTo>
                  <a:pt x="258321" y="190469"/>
                </a:lnTo>
                <a:lnTo>
                  <a:pt x="277514" y="171360"/>
                </a:lnTo>
                <a:lnTo>
                  <a:pt x="279956" y="168444"/>
                </a:lnTo>
                <a:lnTo>
                  <a:pt x="282306" y="165398"/>
                </a:lnTo>
                <a:lnTo>
                  <a:pt x="284564" y="162221"/>
                </a:lnTo>
                <a:lnTo>
                  <a:pt x="286822" y="159044"/>
                </a:lnTo>
                <a:lnTo>
                  <a:pt x="294663" y="143116"/>
                </a:lnTo>
                <a:lnTo>
                  <a:pt x="295879" y="139855"/>
                </a:lnTo>
                <a:lnTo>
                  <a:pt x="298586" y="120173"/>
                </a:lnTo>
                <a:lnTo>
                  <a:pt x="298757" y="115785"/>
                </a:lnTo>
                <a:lnTo>
                  <a:pt x="298842" y="111169"/>
                </a:lnTo>
                <a:lnTo>
                  <a:pt x="298842" y="106325"/>
                </a:lnTo>
                <a:lnTo>
                  <a:pt x="298842" y="101482"/>
                </a:lnTo>
                <a:lnTo>
                  <a:pt x="288004" y="72939"/>
                </a:lnTo>
                <a:lnTo>
                  <a:pt x="285373" y="70809"/>
                </a:lnTo>
                <a:lnTo>
                  <a:pt x="282442" y="68907"/>
                </a:lnTo>
                <a:lnTo>
                  <a:pt x="279210" y="67235"/>
                </a:lnTo>
                <a:lnTo>
                  <a:pt x="275978" y="65562"/>
                </a:lnTo>
                <a:lnTo>
                  <a:pt x="272581" y="63908"/>
                </a:lnTo>
                <a:lnTo>
                  <a:pt x="269020" y="62273"/>
                </a:lnTo>
                <a:lnTo>
                  <a:pt x="265458" y="60637"/>
                </a:lnTo>
                <a:lnTo>
                  <a:pt x="261822" y="58835"/>
                </a:lnTo>
                <a:lnTo>
                  <a:pt x="258111" y="56868"/>
                </a:lnTo>
                <a:lnTo>
                  <a:pt x="254400" y="54901"/>
                </a:lnTo>
                <a:lnTo>
                  <a:pt x="250551" y="52871"/>
                </a:lnTo>
                <a:lnTo>
                  <a:pt x="246566" y="50780"/>
                </a:lnTo>
                <a:lnTo>
                  <a:pt x="242580" y="48689"/>
                </a:lnTo>
                <a:lnTo>
                  <a:pt x="238594" y="46598"/>
                </a:lnTo>
                <a:lnTo>
                  <a:pt x="234608" y="44507"/>
                </a:lnTo>
                <a:lnTo>
                  <a:pt x="230622" y="42416"/>
                </a:lnTo>
                <a:lnTo>
                  <a:pt x="226666" y="40354"/>
                </a:lnTo>
                <a:lnTo>
                  <a:pt x="222739" y="38319"/>
                </a:lnTo>
                <a:lnTo>
                  <a:pt x="218813" y="36286"/>
                </a:lnTo>
                <a:lnTo>
                  <a:pt x="215166" y="34305"/>
                </a:lnTo>
                <a:lnTo>
                  <a:pt x="211798" y="32379"/>
                </a:lnTo>
                <a:lnTo>
                  <a:pt x="208431" y="30453"/>
                </a:lnTo>
                <a:lnTo>
                  <a:pt x="205117" y="28554"/>
                </a:lnTo>
                <a:lnTo>
                  <a:pt x="201858" y="26680"/>
                </a:lnTo>
                <a:lnTo>
                  <a:pt x="196969" y="23871"/>
                </a:lnTo>
              </a:path>
            </a:pathLst>
          </a:custGeom>
          <a:ln w="126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98066"/>
            <a:ext cx="13519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(Nullability)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751509"/>
            <a:ext cx="4483735" cy="2383790"/>
            <a:chOff x="87743" y="751509"/>
            <a:chExt cx="4483735" cy="238379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594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3484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0783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1509"/>
              <a:ext cx="50800" cy="2281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940854"/>
              <a:ext cx="4432935" cy="2143760"/>
            </a:xfrm>
            <a:custGeom>
              <a:avLst/>
              <a:gdLst/>
              <a:ahLst/>
              <a:cxnLst/>
              <a:rect l="l" t="t" r="r" b="b"/>
              <a:pathLst>
                <a:path w="4432935" h="2143760">
                  <a:moveTo>
                    <a:pt x="4432567" y="0"/>
                  </a:moveTo>
                  <a:lnTo>
                    <a:pt x="0" y="0"/>
                  </a:lnTo>
                  <a:lnTo>
                    <a:pt x="0" y="2092629"/>
                  </a:lnTo>
                  <a:lnTo>
                    <a:pt x="4008" y="2112354"/>
                  </a:lnTo>
                  <a:lnTo>
                    <a:pt x="14922" y="2128507"/>
                  </a:lnTo>
                  <a:lnTo>
                    <a:pt x="31075" y="2139421"/>
                  </a:lnTo>
                  <a:lnTo>
                    <a:pt x="50800" y="2143430"/>
                  </a:lnTo>
                  <a:lnTo>
                    <a:pt x="4381767" y="2143430"/>
                  </a:lnTo>
                  <a:lnTo>
                    <a:pt x="4401492" y="2139421"/>
                  </a:lnTo>
                  <a:lnTo>
                    <a:pt x="4417644" y="2128507"/>
                  </a:lnTo>
                  <a:lnTo>
                    <a:pt x="4428558" y="2112354"/>
                  </a:lnTo>
                  <a:lnTo>
                    <a:pt x="4432567" y="209262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89609"/>
              <a:ext cx="0" cy="2263140"/>
            </a:xfrm>
            <a:custGeom>
              <a:avLst/>
              <a:gdLst/>
              <a:ahLst/>
              <a:cxnLst/>
              <a:rect l="l" t="t" r="r" b="b"/>
              <a:pathLst>
                <a:path h="2263140">
                  <a:moveTo>
                    <a:pt x="0" y="226292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769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642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75150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94600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02932" y="911096"/>
            <a:ext cx="9848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81165" y="2701315"/>
            <a:ext cx="65405" cy="309880"/>
            <a:chOff x="281165" y="2701315"/>
            <a:chExt cx="65405" cy="30988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2701315"/>
              <a:ext cx="65201" cy="6520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945384"/>
              <a:ext cx="65201" cy="65201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377532" y="2539985"/>
            <a:ext cx="1870075" cy="51371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00"/>
              </a:spcBef>
            </a:pP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7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300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</a:pP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nullable.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618632" y="573738"/>
            <a:ext cx="13265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2415" marR="5080" indent="-260350">
              <a:lnSpc>
                <a:spcPct val="111000"/>
              </a:lnSpc>
              <a:spcBef>
                <a:spcPts val="95"/>
              </a:spcBef>
            </a:pP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+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" dirty="0">
                <a:latin typeface="Book Antiqua" panose="02040602050305030304"/>
                <a:cs typeface="Book Antiqua" panose="02040602050305030304"/>
              </a:rPr>
              <a:t>ambigous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+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T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  <p:sp>
        <p:nvSpPr>
          <p:cNvPr id="24" name="object 24"/>
          <p:cNvSpPr txBox="1"/>
          <p:nvPr/>
        </p:nvSpPr>
        <p:spPr>
          <a:xfrm>
            <a:off x="1917806" y="891143"/>
            <a:ext cx="72771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-90" dirty="0">
                <a:latin typeface="Book Antiqua" panose="02040602050305030304"/>
                <a:cs typeface="Book Antiqua" panose="02040602050305030304"/>
              </a:rPr>
              <a:t>T—</a:t>
            </a:r>
            <a:r>
              <a:rPr sz="900" b="1" spc="-7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80" dirty="0">
                <a:latin typeface="Book Antiqua" panose="02040602050305030304"/>
                <a:cs typeface="Book Antiqua" panose="02040602050305030304"/>
              </a:rPr>
              <a:t>*F|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00" dirty="0">
                <a:latin typeface="Book Antiqua" panose="02040602050305030304"/>
                <a:cs typeface="Book Antiqua" panose="02040602050305030304"/>
              </a:rPr>
              <a:t>F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0230" y="1010750"/>
            <a:ext cx="2924175" cy="15055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75"/>
              </a:spcBef>
            </a:pPr>
            <a:r>
              <a:rPr sz="900" b="1" spc="150" dirty="0">
                <a:latin typeface="Book Antiqua" panose="02040602050305030304"/>
                <a:cs typeface="Book Antiqua" panose="02040602050305030304"/>
              </a:rPr>
              <a:t>F</a:t>
            </a:r>
            <a:r>
              <a:rPr sz="900" b="1" spc="9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9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29" dirty="0">
                <a:latin typeface="Book Antiqua" panose="02040602050305030304"/>
                <a:cs typeface="Book Antiqua" panose="02040602050305030304"/>
              </a:rPr>
              <a:t>(E)</a:t>
            </a:r>
            <a:r>
              <a:rPr sz="900" b="1" spc="9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|id</a:t>
            </a:r>
            <a:r>
              <a:rPr sz="900" b="1" spc="9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9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unambigous</a:t>
            </a:r>
            <a:r>
              <a:rPr sz="900" b="1" spc="9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but</a:t>
            </a:r>
            <a:r>
              <a:rPr sz="900" b="1" spc="9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left</a:t>
            </a:r>
            <a:r>
              <a:rPr sz="900" b="1" spc="9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5" dirty="0">
                <a:latin typeface="Book Antiqua" panose="02040602050305030304"/>
                <a:cs typeface="Book Antiqua" panose="02040602050305030304"/>
              </a:rPr>
              <a:t>reciursive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091565">
              <a:lnSpc>
                <a:spcPct val="100000"/>
              </a:lnSpc>
              <a:spcBef>
                <a:spcPts val="300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5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1101725" marR="887095" indent="-45720">
              <a:lnSpc>
                <a:spcPct val="125000"/>
              </a:lnSpc>
            </a:pP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1093470" marR="916940" indent="-27940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6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7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R="30480" algn="r">
              <a:lnSpc>
                <a:spcPct val="100000"/>
              </a:lnSpc>
              <a:spcBef>
                <a:spcPts val="975"/>
              </a:spcBef>
            </a:pPr>
            <a:r>
              <a:rPr sz="900" b="1" spc="-50" dirty="0">
                <a:latin typeface="Book Antiqua" panose="02040602050305030304"/>
                <a:cs typeface="Book Antiqua" panose="02040602050305030304"/>
              </a:rPr>
              <a:t>E—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-20" dirty="0">
                <a:latin typeface="Book Antiqua" panose="02040602050305030304"/>
                <a:cs typeface="Book Antiqua" panose="02040602050305030304"/>
              </a:rPr>
              <a:t> TE’|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436671" y="2366721"/>
            <a:ext cx="173355" cy="48895"/>
          </a:xfrm>
          <a:custGeom>
            <a:avLst/>
            <a:gdLst/>
            <a:ahLst/>
            <a:cxnLst/>
            <a:rect l="l" t="t" r="r" b="b"/>
            <a:pathLst>
              <a:path w="173355" h="48894">
                <a:moveTo>
                  <a:pt x="3" y="48457"/>
                </a:moveTo>
                <a:lnTo>
                  <a:pt x="57760" y="25371"/>
                </a:lnTo>
                <a:lnTo>
                  <a:pt x="105859" y="9599"/>
                </a:lnTo>
                <a:lnTo>
                  <a:pt x="144300" y="1142"/>
                </a:lnTo>
                <a:lnTo>
                  <a:pt x="173083" y="0"/>
                </a:lnTo>
              </a:path>
            </a:pathLst>
          </a:custGeom>
          <a:ln w="126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181160" y="965654"/>
          <a:ext cx="232219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109537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00" i="1" spc="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114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-6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dirty="0"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10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44" y="1088236"/>
            <a:ext cx="13519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(Nullability)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1141691"/>
            <a:ext cx="4483735" cy="1408430"/>
            <a:chOff x="87743" y="1141691"/>
            <a:chExt cx="4483735" cy="1408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86763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48229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35529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41691"/>
              <a:ext cx="50800" cy="13065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331043"/>
              <a:ext cx="4432935" cy="1168400"/>
            </a:xfrm>
            <a:custGeom>
              <a:avLst/>
              <a:gdLst/>
              <a:ahLst/>
              <a:cxnLst/>
              <a:rect l="l" t="t" r="r" b="b"/>
              <a:pathLst>
                <a:path w="4432935" h="1168400">
                  <a:moveTo>
                    <a:pt x="4432567" y="0"/>
                  </a:moveTo>
                  <a:lnTo>
                    <a:pt x="0" y="0"/>
                  </a:lnTo>
                  <a:lnTo>
                    <a:pt x="0" y="1117185"/>
                  </a:lnTo>
                  <a:lnTo>
                    <a:pt x="4008" y="1136910"/>
                  </a:lnTo>
                  <a:lnTo>
                    <a:pt x="14922" y="1153063"/>
                  </a:lnTo>
                  <a:lnTo>
                    <a:pt x="31075" y="1163977"/>
                  </a:lnTo>
                  <a:lnTo>
                    <a:pt x="50800" y="1167986"/>
                  </a:lnTo>
                  <a:lnTo>
                    <a:pt x="4381767" y="1167986"/>
                  </a:lnTo>
                  <a:lnTo>
                    <a:pt x="4401492" y="1163977"/>
                  </a:lnTo>
                  <a:lnTo>
                    <a:pt x="4417644" y="1153063"/>
                  </a:lnTo>
                  <a:lnTo>
                    <a:pt x="4428558" y="1136910"/>
                  </a:lnTo>
                  <a:lnTo>
                    <a:pt x="4432567" y="111718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79791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h="1287780">
                  <a:moveTo>
                    <a:pt x="0" y="12874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670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543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1141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515030" y="1356356"/>
          <a:ext cx="1654175" cy="108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860"/>
                <a:gridCol w="661670"/>
              </a:tblGrid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Nonterminal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Nullable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</a:pPr>
                      <a:r>
                        <a:rPr sz="1650" i="1" spc="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800" spc="3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5"/>
                        </a:lnSpc>
                      </a:pPr>
                      <a:r>
                        <a:rPr sz="1650" i="1" spc="-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650" i="1" spc="-26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800" spc="-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solidFill>
                            <a:srgbClr val="D8D8D8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D8D8F7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D8D8F7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D8D8F7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49755" cy="7073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solidFill>
                            <a:srgbClr val="D8D8D8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8769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Predictive</a:t>
            </a:r>
            <a:r>
              <a:rPr sz="600" b="1" spc="17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750976"/>
            <a:ext cx="4483735" cy="2385060"/>
            <a:chOff x="87743" y="750976"/>
            <a:chExt cx="4483735" cy="23850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9606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342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215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50976"/>
              <a:ext cx="50800" cy="2283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40320"/>
              <a:ext cx="4432935" cy="2145030"/>
            </a:xfrm>
            <a:custGeom>
              <a:avLst/>
              <a:gdLst/>
              <a:ahLst/>
              <a:cxnLst/>
              <a:rect l="l" t="t" r="r" b="b"/>
              <a:pathLst>
                <a:path w="4432935" h="2145030">
                  <a:moveTo>
                    <a:pt x="4432567" y="0"/>
                  </a:moveTo>
                  <a:lnTo>
                    <a:pt x="0" y="0"/>
                  </a:lnTo>
                  <a:lnTo>
                    <a:pt x="0" y="2093976"/>
                  </a:lnTo>
                  <a:lnTo>
                    <a:pt x="4008" y="2113700"/>
                  </a:lnTo>
                  <a:lnTo>
                    <a:pt x="14922" y="2129853"/>
                  </a:lnTo>
                  <a:lnTo>
                    <a:pt x="31075" y="2140767"/>
                  </a:lnTo>
                  <a:lnTo>
                    <a:pt x="50800" y="2144776"/>
                  </a:lnTo>
                  <a:lnTo>
                    <a:pt x="4381767" y="2144776"/>
                  </a:lnTo>
                  <a:lnTo>
                    <a:pt x="4401492" y="2140767"/>
                  </a:lnTo>
                  <a:lnTo>
                    <a:pt x="4417644" y="2129853"/>
                  </a:lnTo>
                  <a:lnTo>
                    <a:pt x="4428558" y="2113700"/>
                  </a:lnTo>
                  <a:lnTo>
                    <a:pt x="4432567" y="209397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9076"/>
              <a:ext cx="0" cy="2264410"/>
            </a:xfrm>
            <a:custGeom>
              <a:avLst/>
              <a:gdLst/>
              <a:ahLst/>
              <a:cxnLst/>
              <a:rect l="l" t="t" r="r" b="b"/>
              <a:pathLst>
                <a:path h="2264410">
                  <a:moveTo>
                    <a:pt x="0" y="226427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63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636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509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360916" y="965654"/>
          <a:ext cx="1962785" cy="2068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/>
                <a:gridCol w="735965"/>
              </a:tblGrid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Stack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Palatino Linotype" panose="02040502050505030304"/>
                          <a:cs typeface="Palatino Linotype" panose="02040502050505030304"/>
                        </a:rPr>
                        <a:t>Input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marL="78105">
                        <a:lnSpc>
                          <a:spcPts val="117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17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3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i="1" spc="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97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)</a:t>
                      </a:r>
                      <a:r>
                        <a:rPr sz="1000" spc="-2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5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0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00" spc="10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endParaRPr sz="10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155" dirty="0"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000" spc="-10" dirty="0">
                          <a:latin typeface="Trebuchet MS" panose="020B0603020202020204"/>
                          <a:cs typeface="Trebuchet MS" panose="020B0603020202020204"/>
                        </a:rPr>
                        <a:t> </a:t>
                      </a: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-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0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11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endParaRPr sz="1000">
                        <a:latin typeface="Tahoma" panose="020B0604030504040204"/>
                        <a:cs typeface="Tahoma" panose="020B060403050404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b="1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000" b="1" spc="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 </a:t>
                      </a: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9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13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05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000" i="1" spc="-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000" i="1" spc="-16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050" i="1" spc="2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r>
                        <a:rPr sz="1000" spc="2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0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05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05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ts val="1055"/>
                        </a:lnSpc>
                      </a:pPr>
                      <a:r>
                        <a:rPr sz="1000" spc="-50" dirty="0">
                          <a:latin typeface="Palatino Linotype" panose="02040502050505030304"/>
                          <a:cs typeface="Palatino Linotype" panose="02040502050505030304"/>
                        </a:rPr>
                        <a:t>$</a:t>
                      </a:r>
                      <a:endParaRPr sz="10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42859" y="2832386"/>
            <a:ext cx="252729" cy="238125"/>
          </a:xfrm>
          <a:custGeom>
            <a:avLst/>
            <a:gdLst/>
            <a:ahLst/>
            <a:cxnLst/>
            <a:rect l="l" t="t" r="r" b="b"/>
            <a:pathLst>
              <a:path w="252730" h="238125">
                <a:moveTo>
                  <a:pt x="192655" y="84677"/>
                </a:moveTo>
                <a:lnTo>
                  <a:pt x="192655" y="84677"/>
                </a:lnTo>
                <a:lnTo>
                  <a:pt x="192655" y="44752"/>
                </a:lnTo>
                <a:lnTo>
                  <a:pt x="192569" y="40204"/>
                </a:lnTo>
                <a:lnTo>
                  <a:pt x="192396" y="35778"/>
                </a:lnTo>
                <a:lnTo>
                  <a:pt x="192223" y="31351"/>
                </a:lnTo>
                <a:lnTo>
                  <a:pt x="191820" y="27365"/>
                </a:lnTo>
                <a:lnTo>
                  <a:pt x="191186" y="23819"/>
                </a:lnTo>
                <a:lnTo>
                  <a:pt x="190552" y="20274"/>
                </a:lnTo>
                <a:lnTo>
                  <a:pt x="189603" y="16932"/>
                </a:lnTo>
                <a:lnTo>
                  <a:pt x="188337" y="13794"/>
                </a:lnTo>
                <a:lnTo>
                  <a:pt x="187072" y="10657"/>
                </a:lnTo>
                <a:lnTo>
                  <a:pt x="185276" y="8127"/>
                </a:lnTo>
                <a:lnTo>
                  <a:pt x="156459" y="0"/>
                </a:lnTo>
                <a:lnTo>
                  <a:pt x="152692" y="0"/>
                </a:lnTo>
                <a:lnTo>
                  <a:pt x="148925" y="0"/>
                </a:lnTo>
                <a:lnTo>
                  <a:pt x="114168" y="5239"/>
                </a:lnTo>
                <a:lnTo>
                  <a:pt x="109535" y="6687"/>
                </a:lnTo>
                <a:lnTo>
                  <a:pt x="86140" y="18516"/>
                </a:lnTo>
                <a:lnTo>
                  <a:pt x="82003" y="21060"/>
                </a:lnTo>
                <a:lnTo>
                  <a:pt x="48894" y="46412"/>
                </a:lnTo>
                <a:lnTo>
                  <a:pt x="46105" y="49192"/>
                </a:lnTo>
                <a:lnTo>
                  <a:pt x="30445" y="66435"/>
                </a:lnTo>
                <a:lnTo>
                  <a:pt x="27170" y="70414"/>
                </a:lnTo>
                <a:lnTo>
                  <a:pt x="24110" y="74351"/>
                </a:lnTo>
                <a:lnTo>
                  <a:pt x="21263" y="78246"/>
                </a:lnTo>
                <a:lnTo>
                  <a:pt x="18415" y="82141"/>
                </a:lnTo>
                <a:lnTo>
                  <a:pt x="15809" y="85930"/>
                </a:lnTo>
                <a:lnTo>
                  <a:pt x="13443" y="89613"/>
                </a:lnTo>
                <a:lnTo>
                  <a:pt x="11076" y="93296"/>
                </a:lnTo>
                <a:lnTo>
                  <a:pt x="8949" y="96746"/>
                </a:lnTo>
                <a:lnTo>
                  <a:pt x="7061" y="99964"/>
                </a:lnTo>
                <a:lnTo>
                  <a:pt x="5174" y="103182"/>
                </a:lnTo>
                <a:lnTo>
                  <a:pt x="3723" y="106418"/>
                </a:lnTo>
                <a:lnTo>
                  <a:pt x="2708" y="109671"/>
                </a:lnTo>
                <a:lnTo>
                  <a:pt x="1694" y="112924"/>
                </a:lnTo>
                <a:lnTo>
                  <a:pt x="976" y="116178"/>
                </a:lnTo>
                <a:lnTo>
                  <a:pt x="554" y="119431"/>
                </a:lnTo>
                <a:lnTo>
                  <a:pt x="132" y="122684"/>
                </a:lnTo>
                <a:lnTo>
                  <a:pt x="0" y="126071"/>
                </a:lnTo>
                <a:lnTo>
                  <a:pt x="156" y="129591"/>
                </a:lnTo>
                <a:lnTo>
                  <a:pt x="4866" y="151300"/>
                </a:lnTo>
                <a:lnTo>
                  <a:pt x="6278" y="154884"/>
                </a:lnTo>
                <a:lnTo>
                  <a:pt x="7927" y="158323"/>
                </a:lnTo>
                <a:lnTo>
                  <a:pt x="9811" y="161620"/>
                </a:lnTo>
                <a:lnTo>
                  <a:pt x="11694" y="164916"/>
                </a:lnTo>
                <a:lnTo>
                  <a:pt x="29377" y="186602"/>
                </a:lnTo>
                <a:lnTo>
                  <a:pt x="31975" y="189200"/>
                </a:lnTo>
                <a:lnTo>
                  <a:pt x="34651" y="191719"/>
                </a:lnTo>
                <a:lnTo>
                  <a:pt x="37406" y="194160"/>
                </a:lnTo>
                <a:lnTo>
                  <a:pt x="40161" y="196601"/>
                </a:lnTo>
                <a:lnTo>
                  <a:pt x="43079" y="198877"/>
                </a:lnTo>
                <a:lnTo>
                  <a:pt x="46162" y="200988"/>
                </a:lnTo>
                <a:lnTo>
                  <a:pt x="49245" y="203100"/>
                </a:lnTo>
                <a:lnTo>
                  <a:pt x="52413" y="205125"/>
                </a:lnTo>
                <a:lnTo>
                  <a:pt x="55666" y="207064"/>
                </a:lnTo>
                <a:lnTo>
                  <a:pt x="58919" y="209002"/>
                </a:lnTo>
                <a:lnTo>
                  <a:pt x="62172" y="210941"/>
                </a:lnTo>
                <a:lnTo>
                  <a:pt x="65425" y="212879"/>
                </a:lnTo>
                <a:lnTo>
                  <a:pt x="68679" y="214818"/>
                </a:lnTo>
                <a:lnTo>
                  <a:pt x="71840" y="216658"/>
                </a:lnTo>
                <a:lnTo>
                  <a:pt x="74908" y="218398"/>
                </a:lnTo>
                <a:lnTo>
                  <a:pt x="77977" y="220138"/>
                </a:lnTo>
                <a:lnTo>
                  <a:pt x="81083" y="221780"/>
                </a:lnTo>
                <a:lnTo>
                  <a:pt x="84224" y="223322"/>
                </a:lnTo>
                <a:lnTo>
                  <a:pt x="87365" y="224864"/>
                </a:lnTo>
                <a:lnTo>
                  <a:pt x="90650" y="226321"/>
                </a:lnTo>
                <a:lnTo>
                  <a:pt x="94078" y="227693"/>
                </a:lnTo>
                <a:lnTo>
                  <a:pt x="97506" y="229064"/>
                </a:lnTo>
                <a:lnTo>
                  <a:pt x="101062" y="230436"/>
                </a:lnTo>
                <a:lnTo>
                  <a:pt x="129585" y="237294"/>
                </a:lnTo>
                <a:lnTo>
                  <a:pt x="134292" y="237751"/>
                </a:lnTo>
                <a:lnTo>
                  <a:pt x="139311" y="237979"/>
                </a:lnTo>
                <a:lnTo>
                  <a:pt x="144643" y="237979"/>
                </a:lnTo>
                <a:lnTo>
                  <a:pt x="149973" y="237979"/>
                </a:lnTo>
                <a:lnTo>
                  <a:pt x="155089" y="237979"/>
                </a:lnTo>
                <a:lnTo>
                  <a:pt x="159988" y="237979"/>
                </a:lnTo>
                <a:lnTo>
                  <a:pt x="164888" y="237979"/>
                </a:lnTo>
                <a:lnTo>
                  <a:pt x="169666" y="237714"/>
                </a:lnTo>
                <a:lnTo>
                  <a:pt x="174322" y="237185"/>
                </a:lnTo>
                <a:lnTo>
                  <a:pt x="178978" y="236655"/>
                </a:lnTo>
                <a:lnTo>
                  <a:pt x="183514" y="235767"/>
                </a:lnTo>
                <a:lnTo>
                  <a:pt x="187928" y="234521"/>
                </a:lnTo>
                <a:lnTo>
                  <a:pt x="192343" y="233275"/>
                </a:lnTo>
                <a:lnTo>
                  <a:pt x="212301" y="222613"/>
                </a:lnTo>
                <a:lnTo>
                  <a:pt x="215725" y="220075"/>
                </a:lnTo>
                <a:lnTo>
                  <a:pt x="227756" y="205183"/>
                </a:lnTo>
                <a:lnTo>
                  <a:pt x="229754" y="201633"/>
                </a:lnTo>
                <a:lnTo>
                  <a:pt x="238290" y="177513"/>
                </a:lnTo>
                <a:lnTo>
                  <a:pt x="239783" y="172102"/>
                </a:lnTo>
                <a:lnTo>
                  <a:pt x="241190" y="166569"/>
                </a:lnTo>
                <a:lnTo>
                  <a:pt x="242510" y="160916"/>
                </a:lnTo>
                <a:lnTo>
                  <a:pt x="243831" y="155263"/>
                </a:lnTo>
                <a:lnTo>
                  <a:pt x="245031" y="149894"/>
                </a:lnTo>
                <a:lnTo>
                  <a:pt x="246110" y="144808"/>
                </a:lnTo>
                <a:lnTo>
                  <a:pt x="247189" y="139722"/>
                </a:lnTo>
                <a:lnTo>
                  <a:pt x="252349" y="101916"/>
                </a:lnTo>
                <a:lnTo>
                  <a:pt x="252534" y="97774"/>
                </a:lnTo>
                <a:lnTo>
                  <a:pt x="252626" y="93822"/>
                </a:lnTo>
                <a:lnTo>
                  <a:pt x="252626" y="90060"/>
                </a:lnTo>
                <a:lnTo>
                  <a:pt x="252626" y="86299"/>
                </a:lnTo>
                <a:lnTo>
                  <a:pt x="252121" y="82859"/>
                </a:lnTo>
                <a:lnTo>
                  <a:pt x="251110" y="79741"/>
                </a:lnTo>
                <a:lnTo>
                  <a:pt x="250100" y="76623"/>
                </a:lnTo>
                <a:lnTo>
                  <a:pt x="238075" y="65308"/>
                </a:lnTo>
                <a:lnTo>
                  <a:pt x="234884" y="63645"/>
                </a:lnTo>
                <a:lnTo>
                  <a:pt x="231490" y="62107"/>
                </a:lnTo>
                <a:lnTo>
                  <a:pt x="227891" y="60692"/>
                </a:lnTo>
                <a:lnTo>
                  <a:pt x="224292" y="59278"/>
                </a:lnTo>
                <a:lnTo>
                  <a:pt x="220786" y="57870"/>
                </a:lnTo>
                <a:lnTo>
                  <a:pt x="217372" y="56469"/>
                </a:lnTo>
                <a:lnTo>
                  <a:pt x="213958" y="55068"/>
                </a:lnTo>
                <a:lnTo>
                  <a:pt x="210426" y="53614"/>
                </a:lnTo>
                <a:lnTo>
                  <a:pt x="206777" y="52107"/>
                </a:lnTo>
                <a:lnTo>
                  <a:pt x="203127" y="50600"/>
                </a:lnTo>
                <a:lnTo>
                  <a:pt x="199596" y="49041"/>
                </a:lnTo>
                <a:lnTo>
                  <a:pt x="196184" y="47430"/>
                </a:lnTo>
                <a:lnTo>
                  <a:pt x="191066" y="45014"/>
                </a:lnTo>
              </a:path>
            </a:pathLst>
          </a:custGeom>
          <a:ln w="12699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64955" y="2842459"/>
            <a:ext cx="328930" cy="226060"/>
          </a:xfrm>
          <a:custGeom>
            <a:avLst/>
            <a:gdLst/>
            <a:ahLst/>
            <a:cxnLst/>
            <a:rect l="l" t="t" r="r" b="b"/>
            <a:pathLst>
              <a:path w="328929" h="226060">
                <a:moveTo>
                  <a:pt x="297117" y="32783"/>
                </a:moveTo>
                <a:lnTo>
                  <a:pt x="287689" y="26946"/>
                </a:lnTo>
                <a:lnTo>
                  <a:pt x="280525" y="22847"/>
                </a:lnTo>
                <a:lnTo>
                  <a:pt x="275627" y="20486"/>
                </a:lnTo>
                <a:lnTo>
                  <a:pt x="270728" y="18125"/>
                </a:lnTo>
                <a:lnTo>
                  <a:pt x="236867" y="9131"/>
                </a:lnTo>
                <a:lnTo>
                  <a:pt x="233275" y="8731"/>
                </a:lnTo>
                <a:lnTo>
                  <a:pt x="229542" y="8325"/>
                </a:lnTo>
                <a:lnTo>
                  <a:pt x="225666" y="7913"/>
                </a:lnTo>
                <a:lnTo>
                  <a:pt x="221789" y="7500"/>
                </a:lnTo>
                <a:lnTo>
                  <a:pt x="217365" y="6961"/>
                </a:lnTo>
                <a:lnTo>
                  <a:pt x="212392" y="6293"/>
                </a:lnTo>
                <a:lnTo>
                  <a:pt x="207418" y="5626"/>
                </a:lnTo>
                <a:lnTo>
                  <a:pt x="202296" y="4959"/>
                </a:lnTo>
                <a:lnTo>
                  <a:pt x="197024" y="4292"/>
                </a:lnTo>
                <a:lnTo>
                  <a:pt x="191753" y="3624"/>
                </a:lnTo>
                <a:lnTo>
                  <a:pt x="185968" y="3063"/>
                </a:lnTo>
                <a:lnTo>
                  <a:pt x="179670" y="2608"/>
                </a:lnTo>
                <a:lnTo>
                  <a:pt x="173372" y="2152"/>
                </a:lnTo>
                <a:lnTo>
                  <a:pt x="167134" y="1818"/>
                </a:lnTo>
                <a:lnTo>
                  <a:pt x="160955" y="1604"/>
                </a:lnTo>
                <a:lnTo>
                  <a:pt x="154777" y="1390"/>
                </a:lnTo>
                <a:lnTo>
                  <a:pt x="148748" y="1176"/>
                </a:lnTo>
                <a:lnTo>
                  <a:pt x="142868" y="962"/>
                </a:lnTo>
                <a:lnTo>
                  <a:pt x="136988" y="748"/>
                </a:lnTo>
                <a:lnTo>
                  <a:pt x="131763" y="534"/>
                </a:lnTo>
                <a:lnTo>
                  <a:pt x="127194" y="320"/>
                </a:lnTo>
                <a:lnTo>
                  <a:pt x="122625" y="106"/>
                </a:lnTo>
                <a:lnTo>
                  <a:pt x="118545" y="0"/>
                </a:lnTo>
                <a:lnTo>
                  <a:pt x="114953" y="0"/>
                </a:lnTo>
                <a:lnTo>
                  <a:pt x="111362" y="0"/>
                </a:lnTo>
                <a:lnTo>
                  <a:pt x="70401" y="0"/>
                </a:lnTo>
                <a:lnTo>
                  <a:pt x="65838" y="177"/>
                </a:lnTo>
                <a:lnTo>
                  <a:pt x="61530" y="532"/>
                </a:lnTo>
                <a:lnTo>
                  <a:pt x="57222" y="887"/>
                </a:lnTo>
                <a:lnTo>
                  <a:pt x="52585" y="1427"/>
                </a:lnTo>
                <a:lnTo>
                  <a:pt x="47617" y="2151"/>
                </a:lnTo>
                <a:lnTo>
                  <a:pt x="42650" y="2875"/>
                </a:lnTo>
                <a:lnTo>
                  <a:pt x="37743" y="3770"/>
                </a:lnTo>
                <a:lnTo>
                  <a:pt x="32898" y="4836"/>
                </a:lnTo>
                <a:lnTo>
                  <a:pt x="28052" y="5902"/>
                </a:lnTo>
                <a:lnTo>
                  <a:pt x="23423" y="7077"/>
                </a:lnTo>
                <a:lnTo>
                  <a:pt x="19011" y="8360"/>
                </a:lnTo>
                <a:lnTo>
                  <a:pt x="14599" y="9644"/>
                </a:lnTo>
                <a:lnTo>
                  <a:pt x="11050" y="11566"/>
                </a:lnTo>
                <a:lnTo>
                  <a:pt x="8363" y="14127"/>
                </a:lnTo>
                <a:lnTo>
                  <a:pt x="5676" y="16688"/>
                </a:lnTo>
                <a:lnTo>
                  <a:pt x="0" y="49633"/>
                </a:lnTo>
                <a:lnTo>
                  <a:pt x="0" y="54803"/>
                </a:lnTo>
                <a:lnTo>
                  <a:pt x="0" y="59973"/>
                </a:lnTo>
                <a:lnTo>
                  <a:pt x="0" y="64962"/>
                </a:lnTo>
                <a:lnTo>
                  <a:pt x="0" y="69773"/>
                </a:lnTo>
                <a:lnTo>
                  <a:pt x="0" y="74583"/>
                </a:lnTo>
                <a:lnTo>
                  <a:pt x="99" y="79393"/>
                </a:lnTo>
                <a:lnTo>
                  <a:pt x="297" y="84204"/>
                </a:lnTo>
                <a:lnTo>
                  <a:pt x="495" y="89014"/>
                </a:lnTo>
                <a:lnTo>
                  <a:pt x="971" y="94153"/>
                </a:lnTo>
                <a:lnTo>
                  <a:pt x="1725" y="99621"/>
                </a:lnTo>
                <a:lnTo>
                  <a:pt x="2478" y="105089"/>
                </a:lnTo>
                <a:lnTo>
                  <a:pt x="3503" y="110615"/>
                </a:lnTo>
                <a:lnTo>
                  <a:pt x="4798" y="116201"/>
                </a:lnTo>
                <a:lnTo>
                  <a:pt x="6093" y="121786"/>
                </a:lnTo>
                <a:lnTo>
                  <a:pt x="7738" y="127024"/>
                </a:lnTo>
                <a:lnTo>
                  <a:pt x="9732" y="131915"/>
                </a:lnTo>
                <a:lnTo>
                  <a:pt x="11726" y="136806"/>
                </a:lnTo>
                <a:lnTo>
                  <a:pt x="13770" y="141349"/>
                </a:lnTo>
                <a:lnTo>
                  <a:pt x="15864" y="145543"/>
                </a:lnTo>
                <a:lnTo>
                  <a:pt x="17958" y="149737"/>
                </a:lnTo>
                <a:lnTo>
                  <a:pt x="20209" y="153725"/>
                </a:lnTo>
                <a:lnTo>
                  <a:pt x="22617" y="157507"/>
                </a:lnTo>
                <a:lnTo>
                  <a:pt x="25026" y="161289"/>
                </a:lnTo>
                <a:lnTo>
                  <a:pt x="27521" y="164893"/>
                </a:lnTo>
                <a:lnTo>
                  <a:pt x="30104" y="168320"/>
                </a:lnTo>
                <a:lnTo>
                  <a:pt x="32687" y="171746"/>
                </a:lnTo>
                <a:lnTo>
                  <a:pt x="35372" y="174953"/>
                </a:lnTo>
                <a:lnTo>
                  <a:pt x="38159" y="177940"/>
                </a:lnTo>
                <a:lnTo>
                  <a:pt x="40945" y="180927"/>
                </a:lnTo>
                <a:lnTo>
                  <a:pt x="55960" y="192633"/>
                </a:lnTo>
                <a:lnTo>
                  <a:pt x="59091" y="194692"/>
                </a:lnTo>
                <a:lnTo>
                  <a:pt x="86795" y="208642"/>
                </a:lnTo>
                <a:lnTo>
                  <a:pt x="90718" y="210151"/>
                </a:lnTo>
                <a:lnTo>
                  <a:pt x="95231" y="211617"/>
                </a:lnTo>
                <a:lnTo>
                  <a:pt x="100334" y="213037"/>
                </a:lnTo>
                <a:lnTo>
                  <a:pt x="105437" y="214459"/>
                </a:lnTo>
                <a:lnTo>
                  <a:pt x="110601" y="215729"/>
                </a:lnTo>
                <a:lnTo>
                  <a:pt x="115828" y="216850"/>
                </a:lnTo>
                <a:lnTo>
                  <a:pt x="121054" y="217971"/>
                </a:lnTo>
                <a:lnTo>
                  <a:pt x="145797" y="221698"/>
                </a:lnTo>
                <a:lnTo>
                  <a:pt x="150097" y="222279"/>
                </a:lnTo>
                <a:lnTo>
                  <a:pt x="183105" y="225655"/>
                </a:lnTo>
                <a:lnTo>
                  <a:pt x="186917" y="225840"/>
                </a:lnTo>
                <a:lnTo>
                  <a:pt x="190788" y="225580"/>
                </a:lnTo>
                <a:lnTo>
                  <a:pt x="194719" y="224878"/>
                </a:lnTo>
                <a:lnTo>
                  <a:pt x="198650" y="224175"/>
                </a:lnTo>
                <a:lnTo>
                  <a:pt x="230414" y="205274"/>
                </a:lnTo>
                <a:lnTo>
                  <a:pt x="234390" y="201873"/>
                </a:lnTo>
                <a:lnTo>
                  <a:pt x="238452" y="198558"/>
                </a:lnTo>
                <a:lnTo>
                  <a:pt x="242599" y="195330"/>
                </a:lnTo>
                <a:lnTo>
                  <a:pt x="246746" y="192101"/>
                </a:lnTo>
                <a:lnTo>
                  <a:pt x="250893" y="188873"/>
                </a:lnTo>
                <a:lnTo>
                  <a:pt x="255040" y="185645"/>
                </a:lnTo>
                <a:lnTo>
                  <a:pt x="259187" y="182416"/>
                </a:lnTo>
                <a:lnTo>
                  <a:pt x="263179" y="179329"/>
                </a:lnTo>
                <a:lnTo>
                  <a:pt x="267016" y="176383"/>
                </a:lnTo>
                <a:lnTo>
                  <a:pt x="270852" y="173437"/>
                </a:lnTo>
                <a:lnTo>
                  <a:pt x="299911" y="148798"/>
                </a:lnTo>
                <a:lnTo>
                  <a:pt x="303222" y="145633"/>
                </a:lnTo>
                <a:lnTo>
                  <a:pt x="306219" y="142531"/>
                </a:lnTo>
                <a:lnTo>
                  <a:pt x="308902" y="139493"/>
                </a:lnTo>
                <a:lnTo>
                  <a:pt x="311584" y="136455"/>
                </a:lnTo>
                <a:lnTo>
                  <a:pt x="326505" y="100227"/>
                </a:lnTo>
                <a:lnTo>
                  <a:pt x="328290" y="85572"/>
                </a:lnTo>
                <a:lnTo>
                  <a:pt x="328434" y="82024"/>
                </a:lnTo>
                <a:lnTo>
                  <a:pt x="321487" y="49778"/>
                </a:lnTo>
                <a:lnTo>
                  <a:pt x="319556" y="45599"/>
                </a:lnTo>
                <a:lnTo>
                  <a:pt x="298775" y="20065"/>
                </a:lnTo>
                <a:lnTo>
                  <a:pt x="295762" y="18126"/>
                </a:lnTo>
                <a:lnTo>
                  <a:pt x="292641" y="16602"/>
                </a:lnTo>
                <a:lnTo>
                  <a:pt x="289410" y="15493"/>
                </a:lnTo>
                <a:lnTo>
                  <a:pt x="286179" y="14384"/>
                </a:lnTo>
                <a:lnTo>
                  <a:pt x="269518" y="12161"/>
                </a:lnTo>
                <a:lnTo>
                  <a:pt x="264634" y="11922"/>
                </a:lnTo>
              </a:path>
            </a:pathLst>
          </a:custGeom>
          <a:ln w="12700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080933" y="560440"/>
            <a:ext cx="690880" cy="158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)id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+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id)</a:t>
            </a:r>
            <a:r>
              <a:rPr sz="850" spc="20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12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*</a:t>
            </a:r>
            <a:r>
              <a:rPr sz="850" spc="-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20" name="object 20"/>
          <p:cNvSpPr txBox="1"/>
          <p:nvPr/>
        </p:nvSpPr>
        <p:spPr>
          <a:xfrm>
            <a:off x="2983548" y="666752"/>
            <a:ext cx="491490" cy="285115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indent="160655">
              <a:lnSpc>
                <a:spcPts val="1000"/>
              </a:lnSpc>
              <a:spcBef>
                <a:spcPts val="170"/>
              </a:spcBef>
            </a:pPr>
            <a:r>
              <a:rPr sz="850" spc="6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$E </a:t>
            </a:r>
            <a:r>
              <a:rPr sz="850" spc="6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M[E,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9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)]</a:t>
            </a:r>
            <a:r>
              <a:rPr sz="850" spc="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-7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5844" y="447971"/>
            <a:ext cx="1819275" cy="4413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26060" algn="ctr">
              <a:lnSpc>
                <a:spcPct val="100000"/>
              </a:lnSpc>
              <a:spcBef>
                <a:spcPts val="115"/>
              </a:spcBef>
            </a:pPr>
            <a:r>
              <a:rPr sz="900" b="1" spc="114" dirty="0">
                <a:latin typeface="Book Antiqua" panose="02040602050305030304"/>
                <a:cs typeface="Book Antiqua" panose="02040602050305030304"/>
              </a:rPr>
              <a:t>$E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(Predictive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8901" y="1490769"/>
            <a:ext cx="52768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40" dirty="0">
                <a:latin typeface="Book Antiqua" panose="02040602050305030304"/>
                <a:cs typeface="Book Antiqua" panose="02040602050305030304"/>
              </a:rPr>
              <a:t>M[E,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54" dirty="0">
                <a:latin typeface="Book Antiqua" panose="02040602050305030304"/>
                <a:cs typeface="Book Antiqua" panose="02040602050305030304"/>
              </a:rPr>
              <a:t>)]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Assignment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26490"/>
            <a:ext cx="4483735" cy="1696720"/>
            <a:chOff x="87743" y="1026490"/>
            <a:chExt cx="4483735" cy="16967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4814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62103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0833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26490"/>
              <a:ext cx="50800" cy="159454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92415"/>
              <a:ext cx="4432935" cy="1479550"/>
            </a:xfrm>
            <a:custGeom>
              <a:avLst/>
              <a:gdLst/>
              <a:ahLst/>
              <a:cxnLst/>
              <a:rect l="l" t="t" r="r" b="b"/>
              <a:pathLst>
                <a:path w="4432935" h="1479550">
                  <a:moveTo>
                    <a:pt x="4432567" y="0"/>
                  </a:moveTo>
                  <a:lnTo>
                    <a:pt x="0" y="0"/>
                  </a:lnTo>
                  <a:lnTo>
                    <a:pt x="0" y="1428623"/>
                  </a:lnTo>
                  <a:lnTo>
                    <a:pt x="4008" y="1448347"/>
                  </a:lnTo>
                  <a:lnTo>
                    <a:pt x="14922" y="1464500"/>
                  </a:lnTo>
                  <a:lnTo>
                    <a:pt x="31075" y="1475414"/>
                  </a:lnTo>
                  <a:lnTo>
                    <a:pt x="50800" y="1479423"/>
                  </a:lnTo>
                  <a:lnTo>
                    <a:pt x="4381767" y="1479423"/>
                  </a:lnTo>
                  <a:lnTo>
                    <a:pt x="4401492" y="1475414"/>
                  </a:lnTo>
                  <a:lnTo>
                    <a:pt x="4417644" y="1464500"/>
                  </a:lnTo>
                  <a:lnTo>
                    <a:pt x="4428558" y="1448347"/>
                  </a:lnTo>
                  <a:lnTo>
                    <a:pt x="4432567" y="142862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64590"/>
              <a:ext cx="0" cy="1576070"/>
            </a:xfrm>
            <a:custGeom>
              <a:avLst/>
              <a:gdLst/>
              <a:ahLst/>
              <a:cxnLst/>
              <a:rect l="l" t="t" r="r" b="b"/>
              <a:pathLst>
                <a:path h="1576070">
                  <a:moveTo>
                    <a:pt x="0" y="15754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518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391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2649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4614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2532799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844" y="934159"/>
            <a:ext cx="2804795" cy="170688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Homework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2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80235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1878965">
              <a:lnSpc>
                <a:spcPct val="100000"/>
              </a:lnSpc>
              <a:spcBef>
                <a:spcPts val="335"/>
              </a:spcBef>
            </a:pP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890"/>
              </a:spcBef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89560" marR="5080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construct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this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grammar.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b="1" spc="6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6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1100" b="1" spc="6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6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31319" y="2434929"/>
            <a:ext cx="505459" cy="255904"/>
          </a:xfrm>
          <a:custGeom>
            <a:avLst/>
            <a:gdLst/>
            <a:ahLst/>
            <a:cxnLst/>
            <a:rect l="l" t="t" r="r" b="b"/>
            <a:pathLst>
              <a:path w="505460" h="255905">
                <a:moveTo>
                  <a:pt x="505421" y="60101"/>
                </a:moveTo>
                <a:lnTo>
                  <a:pt x="466878" y="18992"/>
                </a:lnTo>
                <a:lnTo>
                  <a:pt x="387957" y="309"/>
                </a:lnTo>
                <a:lnTo>
                  <a:pt x="337587" y="0"/>
                </a:lnTo>
                <a:lnTo>
                  <a:pt x="282199" y="6042"/>
                </a:lnTo>
                <a:lnTo>
                  <a:pt x="223486" y="18685"/>
                </a:lnTo>
                <a:lnTo>
                  <a:pt x="166317" y="37093"/>
                </a:lnTo>
                <a:lnTo>
                  <a:pt x="115328" y="59554"/>
                </a:lnTo>
                <a:lnTo>
                  <a:pt x="71861" y="85008"/>
                </a:lnTo>
                <a:lnTo>
                  <a:pt x="37256" y="112393"/>
                </a:lnTo>
                <a:lnTo>
                  <a:pt x="0" y="168711"/>
                </a:lnTo>
                <a:lnTo>
                  <a:pt x="30" y="195521"/>
                </a:lnTo>
                <a:lnTo>
                  <a:pt x="38573" y="236630"/>
                </a:lnTo>
                <a:lnTo>
                  <a:pt x="117493" y="255312"/>
                </a:lnTo>
                <a:lnTo>
                  <a:pt x="167864" y="255622"/>
                </a:lnTo>
                <a:lnTo>
                  <a:pt x="223252" y="249580"/>
                </a:lnTo>
                <a:lnTo>
                  <a:pt x="281965" y="236937"/>
                </a:lnTo>
                <a:lnTo>
                  <a:pt x="339134" y="218529"/>
                </a:lnTo>
                <a:lnTo>
                  <a:pt x="390122" y="196068"/>
                </a:lnTo>
                <a:lnTo>
                  <a:pt x="433590" y="170614"/>
                </a:lnTo>
                <a:lnTo>
                  <a:pt x="468195" y="143228"/>
                </a:lnTo>
                <a:lnTo>
                  <a:pt x="505451" y="86910"/>
                </a:lnTo>
                <a:lnTo>
                  <a:pt x="505421" y="60101"/>
                </a:lnTo>
                <a:close/>
              </a:path>
            </a:pathLst>
          </a:custGeom>
          <a:ln w="21515">
            <a:solidFill>
              <a:srgbClr val="94219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9304ea55-8330-409e-bfec-2449bfb00d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58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d133c495-c226-4683-abad-8bb6b85de8b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282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3961c26f-af1d-43df-90c1-e1b63ba205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358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f34de77f-04cd-46e0-b1f6-cc2e4a0f86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358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The</a:t>
            </a:r>
            <a:r>
              <a:rPr sz="1100" spc="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6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FIRST</a:t>
            </a:r>
            <a:r>
              <a:rPr sz="1100" spc="10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3236595" y="3236248"/>
            <a:ext cx="203200" cy="55880"/>
            <a:chOff x="3236595" y="3236248"/>
            <a:chExt cx="203200" cy="55880"/>
          </a:xfrm>
        </p:grpSpPr>
        <p:sp>
          <p:nvSpPr>
            <p:cNvPr id="7" name="object 7"/>
            <p:cNvSpPr/>
            <p:nvPr/>
          </p:nvSpPr>
          <p:spPr>
            <a:xfrm>
              <a:off x="3299764" y="323877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36595" y="3245129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513531" y="3234982"/>
            <a:ext cx="203200" cy="58419"/>
            <a:chOff x="3513531" y="3234982"/>
            <a:chExt cx="203200" cy="58419"/>
          </a:xfrm>
        </p:grpSpPr>
        <p:sp>
          <p:nvSpPr>
            <p:cNvPr id="10" name="object 10"/>
            <p:cNvSpPr/>
            <p:nvPr/>
          </p:nvSpPr>
          <p:spPr>
            <a:xfrm>
              <a:off x="3602432" y="325147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13531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89732" y="32387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3790467" y="3234982"/>
            <a:ext cx="203200" cy="58419"/>
            <a:chOff x="3790467" y="3234982"/>
            <a:chExt cx="203200" cy="58419"/>
          </a:xfrm>
        </p:grpSpPr>
        <p:sp>
          <p:nvSpPr>
            <p:cNvPr id="14" name="object 14"/>
            <p:cNvSpPr/>
            <p:nvPr/>
          </p:nvSpPr>
          <p:spPr>
            <a:xfrm>
              <a:off x="3866668" y="323877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90467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866668" y="327687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4326582" y="3236248"/>
            <a:ext cx="238760" cy="57150"/>
            <a:chOff x="4326582" y="3236248"/>
            <a:chExt cx="238760" cy="57150"/>
          </a:xfrm>
        </p:grpSpPr>
        <p:sp>
          <p:nvSpPr>
            <p:cNvPr id="19" name="object 19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23969" y="32427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29112" y="323877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0" y="50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5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423024"/>
            <a:ext cx="155257" cy="15525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24675" y="42003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90055" y="391209"/>
            <a:ext cx="888365" cy="522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b="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b="0" spc="65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b="0" spc="-1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sz="1100" b="0" spc="-1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753808"/>
            <a:ext cx="155257" cy="15525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24675" y="750822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084592"/>
            <a:ext cx="155257" cy="15525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24675" y="1080895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415376"/>
            <a:ext cx="155257" cy="15525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746161"/>
            <a:ext cx="155257" cy="15525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076945"/>
            <a:ext cx="155257" cy="15525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407729"/>
            <a:ext cx="155257" cy="15525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738513"/>
            <a:ext cx="155257" cy="155257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124675" y="1052777"/>
            <a:ext cx="1669414" cy="18459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100" dirty="0"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65" dirty="0"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FIRST</a:t>
            </a:r>
            <a:r>
              <a:rPr sz="1100" spc="105" dirty="0"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285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4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The</a:t>
            </a:r>
            <a:r>
              <a:rPr sz="1100" spc="110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FOLLOW</a:t>
            </a:r>
            <a:r>
              <a:rPr sz="1100" spc="110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285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4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Table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4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285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4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5" action="ppaction://hlinksldjump"/>
              </a:rPr>
              <a:t>The</a:t>
            </a:r>
            <a:r>
              <a:rPr sz="1100" spc="75" dirty="0">
                <a:latin typeface="Palatino Linotype" panose="02040502050505030304"/>
                <a:cs typeface="Palatino Linotype" panose="02040502050505030304"/>
                <a:hlinkClick r:id="rId15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5" action="ppaction://hlinksldjump"/>
              </a:rPr>
              <a:t>Parse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15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5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285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4"/>
              <a:tabLst>
                <a:tab pos="177800" algn="l"/>
              </a:tabLst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Predictive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280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4"/>
              <a:tabLst>
                <a:tab pos="177800" algn="l"/>
              </a:tabLst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7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473340" y="865102"/>
            <a:ext cx="805815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+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T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50" dirty="0">
                <a:latin typeface="Book Antiqua" panose="02040602050305030304"/>
                <a:cs typeface="Book Antiqua" panose="02040602050305030304"/>
              </a:rPr>
              <a:t>T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8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8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8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34611" y="3318429"/>
            <a:ext cx="78105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77509" y="345595"/>
            <a:ext cx="1106805" cy="330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5"/>
              </a:spcBef>
            </a:pPr>
            <a:r>
              <a:rPr sz="900" b="1" spc="130" dirty="0">
                <a:latin typeface="Book Antiqua" panose="02040602050305030304"/>
                <a:cs typeface="Book Antiqua" panose="02040602050305030304"/>
              </a:rPr>
              <a:t>E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20" dirty="0">
                <a:latin typeface="Book Antiqua" panose="02040602050305030304"/>
                <a:cs typeface="Book Antiqua" panose="02040602050305030304"/>
              </a:rPr>
              <a:t>&gt;TE’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latin typeface="Book Antiqua" panose="02040602050305030304"/>
                <a:cs typeface="Book Antiqua" panose="02040602050305030304"/>
              </a:rPr>
              <a:t>E’—&gt;+TE’</a:t>
            </a:r>
            <a:r>
              <a:rPr sz="900" b="1" spc="2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2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" dirty="0">
                <a:latin typeface="Book Antiqua" panose="02040602050305030304"/>
                <a:cs typeface="Book Antiqua" panose="02040602050305030304"/>
              </a:rPr>
              <a:t>epsilon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9123" y="1533108"/>
            <a:ext cx="610235" cy="330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51435">
              <a:lnSpc>
                <a:spcPct val="100000"/>
              </a:lnSpc>
              <a:spcBef>
                <a:spcPts val="215"/>
              </a:spcBef>
            </a:pPr>
            <a:r>
              <a:rPr sz="900" b="1" dirty="0">
                <a:latin typeface="Book Antiqua" panose="02040602050305030304"/>
                <a:cs typeface="Book Antiqua" panose="02040602050305030304"/>
              </a:rPr>
              <a:t>S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1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25" dirty="0">
                <a:latin typeface="Book Antiqua" panose="02040602050305030304"/>
                <a:cs typeface="Book Antiqua" panose="02040602050305030304"/>
              </a:rPr>
              <a:t>AA’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latin typeface="Book Antiqua" panose="02040602050305030304"/>
                <a:cs typeface="Book Antiqua" panose="02040602050305030304"/>
              </a:rPr>
              <a:t>A’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60" dirty="0">
                <a:latin typeface="Book Antiqua" panose="02040602050305030304"/>
                <a:cs typeface="Book Antiqua" panose="02040602050305030304"/>
              </a:rPr>
              <a:t>—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&gt;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b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|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30" dirty="0">
                <a:latin typeface="Book Antiqua" panose="02040602050305030304"/>
                <a:cs typeface="Book Antiqua" panose="02040602050305030304"/>
              </a:rPr>
              <a:t>c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5_ Find First() in Compiler Design _ First() &amp; Follow() _ Compiler Design 0-50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4349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5_ Find First() in Compiler Design _ First() &amp; Follow() _ Compiler Design 5-45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5_ Find First() in Compiler Design _ First() &amp; Follow() _ Compiler Design 8-3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5_ Find First() in Compiler Design _ First() &amp; Follow() _ Compiler Design 10-5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182245"/>
            <a:ext cx="4400550" cy="430530"/>
          </a:xfrm>
        </p:spPr>
        <p:txBody>
          <a:bodyPr wrap="square"/>
          <a:p>
            <a:r>
              <a:rPr lang="en-US" altLang="en-US"/>
              <a:t>Lec-8: LL(1) Parsing Table | Check Whether a Grammar is LL(1) or Not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679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Left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Factoring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Left</a:t>
            </a:r>
            <a:r>
              <a:rPr sz="1100" spc="6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3077210" cy="430530"/>
          </a:xfrm>
        </p:spPr>
        <p:txBody>
          <a:bodyPr/>
          <a:p>
            <a:r>
              <a:rPr lang="en-US" altLang="en-US"/>
              <a:t>Lec-10: What is LL(1) Parser | How it Works | Full Concept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0_ What is LL(1) Parser _ How it Works _ Full Concept 9-3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8159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The</a:t>
            </a:r>
            <a:r>
              <a:rPr spc="200" dirty="0"/>
              <a:t> </a:t>
            </a:r>
            <a:r>
              <a:rPr spc="135" dirty="0"/>
              <a:t>FIRST</a:t>
            </a:r>
            <a:r>
              <a:rPr spc="200" dirty="0"/>
              <a:t> </a:t>
            </a:r>
            <a:r>
              <a:rPr spc="50" dirty="0"/>
              <a:t>Function</a:t>
            </a:r>
            <a:endParaRPr spc="5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459185"/>
            <a:ext cx="4483735" cy="614680"/>
            <a:chOff x="87743" y="1459185"/>
            <a:chExt cx="4483735" cy="614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60425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97199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95929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459192"/>
              <a:ext cx="50800" cy="512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648532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460"/>
                  </a:lnTo>
                  <a:lnTo>
                    <a:pt x="4008" y="343184"/>
                  </a:lnTo>
                  <a:lnTo>
                    <a:pt x="14922" y="359337"/>
                  </a:lnTo>
                  <a:lnTo>
                    <a:pt x="31075" y="370251"/>
                  </a:lnTo>
                  <a:lnTo>
                    <a:pt x="50800" y="374260"/>
                  </a:lnTo>
                  <a:lnTo>
                    <a:pt x="4381767" y="374260"/>
                  </a:lnTo>
                  <a:lnTo>
                    <a:pt x="4401492" y="370251"/>
                  </a:lnTo>
                  <a:lnTo>
                    <a:pt x="4417644" y="359337"/>
                  </a:lnTo>
                  <a:lnTo>
                    <a:pt x="4428558" y="343184"/>
                  </a:lnTo>
                  <a:lnTo>
                    <a:pt x="4432567" y="3234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497285"/>
              <a:ext cx="0" cy="494030"/>
            </a:xfrm>
            <a:custGeom>
              <a:avLst/>
              <a:gdLst/>
              <a:ahLst/>
              <a:cxnLst/>
              <a:rect l="l" t="t" r="r" b="b"/>
              <a:pathLst>
                <a:path h="494030">
                  <a:moveTo>
                    <a:pt x="0" y="49375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4845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4718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45918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1351189"/>
            <a:ext cx="4356735" cy="6394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(The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Function)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3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2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tokens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may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appear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replacement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796468" y="680524"/>
            <a:ext cx="92329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id1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(id2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id3)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04114" y="1270555"/>
            <a:ext cx="107950" cy="11430"/>
          </a:xfrm>
          <a:custGeom>
            <a:avLst/>
            <a:gdLst/>
            <a:ahLst/>
            <a:cxnLst/>
            <a:rect l="l" t="t" r="r" b="b"/>
            <a:pathLst>
              <a:path w="107950" h="11430">
                <a:moveTo>
                  <a:pt x="0" y="10893"/>
                </a:moveTo>
                <a:lnTo>
                  <a:pt x="26910" y="2718"/>
                </a:lnTo>
                <a:lnTo>
                  <a:pt x="53822" y="-6"/>
                </a:lnTo>
                <a:lnTo>
                  <a:pt x="80734" y="2718"/>
                </a:lnTo>
                <a:lnTo>
                  <a:pt x="107646" y="10893"/>
                </a:lnTo>
              </a:path>
            </a:pathLst>
          </a:custGeom>
          <a:ln w="1839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Computing</a:t>
            </a:r>
            <a:r>
              <a:rPr spc="225" dirty="0"/>
              <a:t> </a:t>
            </a:r>
            <a:r>
              <a:rPr spc="155" dirty="0"/>
              <a:t>FIRST(</a:t>
            </a:r>
            <a:r>
              <a:rPr b="0" i="1" spc="15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X</a:t>
            </a:r>
            <a:r>
              <a:rPr spc="155" dirty="0"/>
              <a:t>)</a:t>
            </a:r>
            <a:endParaRPr spc="15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18819"/>
            <a:ext cx="4483735" cy="2215515"/>
            <a:chOff x="87743" y="818819"/>
            <a:chExt cx="4483735" cy="2215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96390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93251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91981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18819"/>
              <a:ext cx="50800" cy="211369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08176"/>
              <a:ext cx="4432935" cy="1975485"/>
            </a:xfrm>
            <a:custGeom>
              <a:avLst/>
              <a:gdLst/>
              <a:ahLst/>
              <a:cxnLst/>
              <a:rect l="l" t="t" r="r" b="b"/>
              <a:pathLst>
                <a:path w="4432935" h="1975485">
                  <a:moveTo>
                    <a:pt x="4432567" y="0"/>
                  </a:moveTo>
                  <a:lnTo>
                    <a:pt x="0" y="0"/>
                  </a:lnTo>
                  <a:lnTo>
                    <a:pt x="0" y="1924342"/>
                  </a:lnTo>
                  <a:lnTo>
                    <a:pt x="4008" y="1944066"/>
                  </a:lnTo>
                  <a:lnTo>
                    <a:pt x="14922" y="1960219"/>
                  </a:lnTo>
                  <a:lnTo>
                    <a:pt x="31075" y="1971133"/>
                  </a:lnTo>
                  <a:lnTo>
                    <a:pt x="50800" y="1975142"/>
                  </a:lnTo>
                  <a:lnTo>
                    <a:pt x="4381767" y="1975142"/>
                  </a:lnTo>
                  <a:lnTo>
                    <a:pt x="4401492" y="1971133"/>
                  </a:lnTo>
                  <a:lnTo>
                    <a:pt x="4417644" y="1960219"/>
                  </a:lnTo>
                  <a:lnTo>
                    <a:pt x="4428558" y="1944066"/>
                  </a:lnTo>
                  <a:lnTo>
                    <a:pt x="4432567" y="192434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56919"/>
              <a:ext cx="0" cy="2094864"/>
            </a:xfrm>
            <a:custGeom>
              <a:avLst/>
              <a:gdLst/>
              <a:ahLst/>
              <a:cxnLst/>
              <a:rect l="l" t="t" r="r" b="b"/>
              <a:pathLst>
                <a:path h="2094864">
                  <a:moveTo>
                    <a:pt x="0" y="209464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442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315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1881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06967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59484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483309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8017" y="2191854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8017" y="2403030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0444" y="710842"/>
            <a:ext cx="4318635" cy="20237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2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Computing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14960">
              <a:lnSpc>
                <a:spcPct val="100000"/>
              </a:lnSpc>
              <a:spcBef>
                <a:spcPts val="41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symbol.</a:t>
            </a:r>
            <a:r>
              <a:rPr sz="1100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computed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918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token,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8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spc="8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8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R="1042670" algn="r">
              <a:lnSpc>
                <a:spcPct val="100000"/>
              </a:lnSpc>
              <a:spcBef>
                <a:spcPts val="56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nonterminal,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957705">
              <a:lnSpc>
                <a:spcPct val="100000"/>
              </a:lnSpc>
              <a:spcBef>
                <a:spcPts val="990"/>
              </a:spcBef>
            </a:pP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0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1050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050" spc="217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1050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050" spc="465" baseline="-12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000" i="1" spc="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1050" i="1" spc="-37" baseline="-12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869315">
              <a:lnSpc>
                <a:spcPct val="100000"/>
              </a:lnSpc>
            </a:pPr>
            <a:r>
              <a:rPr sz="1350" spc="30" baseline="6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350" spc="30" baseline="6000" dirty="0">
                <a:solidFill>
                  <a:srgbClr val="0000CC"/>
                </a:solidFill>
                <a:latin typeface="Sitka Subheading"/>
                <a:cs typeface="Sitka Subheading"/>
              </a:rPr>
              <a:t>(</a:t>
            </a:r>
            <a:r>
              <a:rPr sz="1350" i="1" spc="30" baseline="600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600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1</a:t>
            </a:r>
            <a:r>
              <a:rPr sz="1350" spc="30" baseline="6000" dirty="0">
                <a:solidFill>
                  <a:srgbClr val="0000CC"/>
                </a:solidFill>
                <a:latin typeface="Sitka Subheading"/>
                <a:cs typeface="Sitka Subheading"/>
              </a:rPr>
              <a:t>)</a:t>
            </a:r>
            <a:r>
              <a:rPr sz="1350" spc="157" baseline="6000" dirty="0">
                <a:solidFill>
                  <a:srgbClr val="0000CC"/>
                </a:solidFill>
                <a:latin typeface="Sitka Subheading"/>
                <a:cs typeface="Sitka Subheading"/>
              </a:rPr>
              <a:t> </a:t>
            </a:r>
            <a:r>
              <a:rPr sz="1350" spc="30" baseline="6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350" spc="225" baseline="6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350" spc="89" baseline="6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350" spc="89" baseline="6000" dirty="0">
                <a:solidFill>
                  <a:srgbClr val="0000CC"/>
                </a:solidFill>
                <a:latin typeface="Sitka Subheading"/>
                <a:cs typeface="Sitka Subheading"/>
              </a:rPr>
              <a:t>(</a:t>
            </a:r>
            <a:r>
              <a:rPr sz="1350" i="1" spc="89" baseline="600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1350" spc="89" baseline="6000" dirty="0">
                <a:solidFill>
                  <a:srgbClr val="0000CC"/>
                </a:solidFill>
                <a:latin typeface="Sitka Subheading"/>
                <a:cs typeface="Sitka Subheading"/>
              </a:rPr>
              <a:t>)</a:t>
            </a:r>
            <a:r>
              <a:rPr sz="1350" spc="89" baseline="600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350" baseline="6000">
              <a:latin typeface="Palatino Linotype" panose="02040502050505030304"/>
              <a:cs typeface="Palatino Linotype" panose="02040502050505030304"/>
            </a:endParaRPr>
          </a:p>
          <a:p>
            <a:pPr marR="1028700" algn="r">
              <a:lnSpc>
                <a:spcPct val="100000"/>
              </a:lnSpc>
              <a:spcBef>
                <a:spcPts val="48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9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i="1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900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1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i="1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900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2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9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25" dirty="0">
                <a:latin typeface="Palatino Linotype" panose="02040502050505030304"/>
                <a:cs typeface="Palatino Linotype" panose="02040502050505030304"/>
              </a:rPr>
              <a:t>…,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i="1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900" i="1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k</a:t>
            </a:r>
            <a:r>
              <a:rPr sz="900" i="1" spc="247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9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905000">
              <a:lnSpc>
                <a:spcPct val="100000"/>
              </a:lnSpc>
              <a:spcBef>
                <a:spcPts val="810"/>
              </a:spcBef>
            </a:pPr>
            <a:r>
              <a:rPr sz="900" spc="5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900" spc="50" dirty="0">
                <a:solidFill>
                  <a:srgbClr val="0000CC"/>
                </a:solidFill>
                <a:latin typeface="Sitka Subheading"/>
                <a:cs typeface="Sitka Subheading"/>
              </a:rPr>
              <a:t>(</a:t>
            </a:r>
            <a:r>
              <a:rPr sz="900" i="1" spc="50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Y</a:t>
            </a:r>
            <a:r>
              <a:rPr sz="900" i="1" spc="75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k</a:t>
            </a:r>
            <a:r>
              <a:rPr sz="900" spc="75" baseline="-9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+1</a:t>
            </a:r>
            <a:r>
              <a:rPr sz="900" spc="50" dirty="0">
                <a:solidFill>
                  <a:srgbClr val="0000CC"/>
                </a:solidFill>
                <a:latin typeface="Sitka Subheading"/>
                <a:cs typeface="Sitka Subheading"/>
              </a:rPr>
              <a:t>) </a:t>
            </a:r>
            <a:r>
              <a:rPr sz="9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900" spc="9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9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900" spc="55" dirty="0">
                <a:solidFill>
                  <a:srgbClr val="0000CC"/>
                </a:solidFill>
                <a:latin typeface="Sitka Subheading"/>
                <a:cs typeface="Sitka Subheading"/>
              </a:rPr>
              <a:t>(</a:t>
            </a:r>
            <a:r>
              <a:rPr sz="900" i="1" spc="5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X</a:t>
            </a:r>
            <a:r>
              <a:rPr sz="900" spc="55" dirty="0">
                <a:solidFill>
                  <a:srgbClr val="0000CC"/>
                </a:solidFill>
                <a:latin typeface="Sitka Subheading"/>
                <a:cs typeface="Sitka Subheading"/>
              </a:rPr>
              <a:t>)</a:t>
            </a:r>
            <a:r>
              <a:rPr sz="900" i="1" spc="55" dirty="0">
                <a:solidFill>
                  <a:srgbClr val="0000CC"/>
                </a:solidFill>
                <a:latin typeface="Arial" panose="020B0604020202020204"/>
                <a:cs typeface="Arial" panose="020B0604020202020204"/>
              </a:rPr>
              <a:t>.</a:t>
            </a:r>
            <a:endParaRPr sz="9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1228104" y="1145085"/>
            <a:ext cx="1819275" cy="496570"/>
            <a:chOff x="1228104" y="1145085"/>
            <a:chExt cx="1819275" cy="496570"/>
          </a:xfrm>
        </p:grpSpPr>
        <p:sp>
          <p:nvSpPr>
            <p:cNvPr id="23" name="object 23"/>
            <p:cNvSpPr/>
            <p:nvPr/>
          </p:nvSpPr>
          <p:spPr>
            <a:xfrm>
              <a:off x="2607976" y="1154282"/>
              <a:ext cx="429895" cy="290195"/>
            </a:xfrm>
            <a:custGeom>
              <a:avLst/>
              <a:gdLst/>
              <a:ahLst/>
              <a:cxnLst/>
              <a:rect l="l" t="t" r="r" b="b"/>
              <a:pathLst>
                <a:path w="429894" h="290194">
                  <a:moveTo>
                    <a:pt x="427734" y="202044"/>
                  </a:moveTo>
                  <a:lnTo>
                    <a:pt x="416872" y="126326"/>
                  </a:lnTo>
                  <a:lnTo>
                    <a:pt x="390885" y="90167"/>
                  </a:lnTo>
                  <a:lnTo>
                    <a:pt x="353440" y="57578"/>
                  </a:lnTo>
                  <a:lnTo>
                    <a:pt x="306224" y="30385"/>
                  </a:lnTo>
                  <a:lnTo>
                    <a:pt x="250921" y="10413"/>
                  </a:lnTo>
                  <a:lnTo>
                    <a:pt x="193042" y="57"/>
                  </a:lnTo>
                  <a:lnTo>
                    <a:pt x="138555" y="0"/>
                  </a:lnTo>
                  <a:lnTo>
                    <a:pt x="89832" y="9500"/>
                  </a:lnTo>
                  <a:lnTo>
                    <a:pt x="49248" y="27820"/>
                  </a:lnTo>
                  <a:lnTo>
                    <a:pt x="19173" y="54221"/>
                  </a:lnTo>
                  <a:lnTo>
                    <a:pt x="1982" y="87963"/>
                  </a:lnTo>
                  <a:lnTo>
                    <a:pt x="0" y="125780"/>
                  </a:lnTo>
                  <a:lnTo>
                    <a:pt x="12844" y="163681"/>
                  </a:lnTo>
                  <a:lnTo>
                    <a:pt x="38832" y="199839"/>
                  </a:lnTo>
                  <a:lnTo>
                    <a:pt x="76276" y="232428"/>
                  </a:lnTo>
                  <a:lnTo>
                    <a:pt x="123492" y="259622"/>
                  </a:lnTo>
                  <a:lnTo>
                    <a:pt x="178795" y="279593"/>
                  </a:lnTo>
                  <a:lnTo>
                    <a:pt x="236674" y="289949"/>
                  </a:lnTo>
                  <a:lnTo>
                    <a:pt x="291161" y="290007"/>
                  </a:lnTo>
                  <a:lnTo>
                    <a:pt x="339884" y="280506"/>
                  </a:lnTo>
                  <a:lnTo>
                    <a:pt x="380469" y="262186"/>
                  </a:lnTo>
                  <a:lnTo>
                    <a:pt x="410543" y="235785"/>
                  </a:lnTo>
                  <a:lnTo>
                    <a:pt x="427734" y="202044"/>
                  </a:lnTo>
                  <a:close/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37301" y="1585978"/>
              <a:ext cx="550545" cy="46355"/>
            </a:xfrm>
            <a:custGeom>
              <a:avLst/>
              <a:gdLst/>
              <a:ahLst/>
              <a:cxnLst/>
              <a:rect l="l" t="t" r="r" b="b"/>
              <a:pathLst>
                <a:path w="550544" h="46355">
                  <a:moveTo>
                    <a:pt x="0" y="0"/>
                  </a:moveTo>
                  <a:lnTo>
                    <a:pt x="12775" y="0"/>
                  </a:lnTo>
                  <a:lnTo>
                    <a:pt x="23924" y="0"/>
                  </a:lnTo>
                  <a:lnTo>
                    <a:pt x="33447" y="0"/>
                  </a:lnTo>
                  <a:lnTo>
                    <a:pt x="41343" y="0"/>
                  </a:lnTo>
                  <a:lnTo>
                    <a:pt x="48463" y="22"/>
                  </a:lnTo>
                  <a:lnTo>
                    <a:pt x="92814" y="1326"/>
                  </a:lnTo>
                  <a:lnTo>
                    <a:pt x="132436" y="4781"/>
                  </a:lnTo>
                  <a:lnTo>
                    <a:pt x="173969" y="10025"/>
                  </a:lnTo>
                  <a:lnTo>
                    <a:pt x="215532" y="16203"/>
                  </a:lnTo>
                  <a:lnTo>
                    <a:pt x="254028" y="23242"/>
                  </a:lnTo>
                  <a:lnTo>
                    <a:pt x="292641" y="32072"/>
                  </a:lnTo>
                  <a:lnTo>
                    <a:pt x="303635" y="35050"/>
                  </a:lnTo>
                  <a:lnTo>
                    <a:pt x="308582" y="36447"/>
                  </a:lnTo>
                  <a:lnTo>
                    <a:pt x="313120" y="37843"/>
                  </a:lnTo>
                  <a:lnTo>
                    <a:pt x="317249" y="39237"/>
                  </a:lnTo>
                  <a:lnTo>
                    <a:pt x="321379" y="40632"/>
                  </a:lnTo>
                  <a:lnTo>
                    <a:pt x="325393" y="41854"/>
                  </a:lnTo>
                  <a:lnTo>
                    <a:pt x="329292" y="42901"/>
                  </a:lnTo>
                  <a:lnTo>
                    <a:pt x="333191" y="43949"/>
                  </a:lnTo>
                  <a:lnTo>
                    <a:pt x="337152" y="44777"/>
                  </a:lnTo>
                  <a:lnTo>
                    <a:pt x="341176" y="45384"/>
                  </a:lnTo>
                  <a:lnTo>
                    <a:pt x="345199" y="45991"/>
                  </a:lnTo>
                  <a:lnTo>
                    <a:pt x="349908" y="46196"/>
                  </a:lnTo>
                  <a:lnTo>
                    <a:pt x="355301" y="45997"/>
                  </a:lnTo>
                  <a:lnTo>
                    <a:pt x="360695" y="45798"/>
                  </a:lnTo>
                  <a:lnTo>
                    <a:pt x="367321" y="45489"/>
                  </a:lnTo>
                  <a:lnTo>
                    <a:pt x="411051" y="43738"/>
                  </a:lnTo>
                  <a:lnTo>
                    <a:pt x="451507" y="43170"/>
                  </a:lnTo>
                  <a:lnTo>
                    <a:pt x="465773" y="43126"/>
                  </a:lnTo>
                  <a:lnTo>
                    <a:pt x="474759" y="43126"/>
                  </a:lnTo>
                  <a:lnTo>
                    <a:pt x="482318" y="43126"/>
                  </a:lnTo>
                  <a:lnTo>
                    <a:pt x="488452" y="43126"/>
                  </a:lnTo>
                  <a:lnTo>
                    <a:pt x="494586" y="43126"/>
                  </a:lnTo>
                  <a:lnTo>
                    <a:pt x="499691" y="42983"/>
                  </a:lnTo>
                  <a:lnTo>
                    <a:pt x="503768" y="42698"/>
                  </a:lnTo>
                  <a:lnTo>
                    <a:pt x="507845" y="42412"/>
                  </a:lnTo>
                  <a:lnTo>
                    <a:pt x="511568" y="41987"/>
                  </a:lnTo>
                  <a:lnTo>
                    <a:pt x="514937" y="41421"/>
                  </a:lnTo>
                  <a:lnTo>
                    <a:pt x="518307" y="40856"/>
                  </a:lnTo>
                  <a:lnTo>
                    <a:pt x="521638" y="40219"/>
                  </a:lnTo>
                  <a:lnTo>
                    <a:pt x="524932" y="39510"/>
                  </a:lnTo>
                  <a:lnTo>
                    <a:pt x="528226" y="38801"/>
                  </a:lnTo>
                  <a:lnTo>
                    <a:pt x="545128" y="36097"/>
                  </a:lnTo>
                  <a:lnTo>
                    <a:pt x="550344" y="3545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25" dirty="0"/>
              <a:t>FIRST</a:t>
            </a:r>
            <a:endParaRPr spc="12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24622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241106"/>
            <a:ext cx="4079240" cy="10242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concerned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terminals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trivial.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308610">
              <a:lnSpc>
                <a:spcPct val="103000"/>
              </a:lnSpc>
              <a:spcBef>
                <a:spcPts val="570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According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definition,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),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must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inspect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productions</a:t>
            </a:r>
            <a:r>
              <a:rPr sz="11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9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i="1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their</a:t>
            </a:r>
            <a:r>
              <a:rPr sz="1100" i="1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0763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4844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957465"/>
            <a:ext cx="4483735" cy="1868805"/>
            <a:chOff x="87743" y="957465"/>
            <a:chExt cx="4483735" cy="18688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0255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2455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71185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57465"/>
              <a:ext cx="50800" cy="17670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46822"/>
              <a:ext cx="4432935" cy="1628775"/>
            </a:xfrm>
            <a:custGeom>
              <a:avLst/>
              <a:gdLst/>
              <a:ahLst/>
              <a:cxnLst/>
              <a:rect l="l" t="t" r="r" b="b"/>
              <a:pathLst>
                <a:path w="4432935" h="1628775">
                  <a:moveTo>
                    <a:pt x="4432567" y="0"/>
                  </a:moveTo>
                  <a:lnTo>
                    <a:pt x="0" y="0"/>
                  </a:lnTo>
                  <a:lnTo>
                    <a:pt x="0" y="1577733"/>
                  </a:lnTo>
                  <a:lnTo>
                    <a:pt x="4008" y="1597458"/>
                  </a:lnTo>
                  <a:lnTo>
                    <a:pt x="14922" y="1613611"/>
                  </a:lnTo>
                  <a:lnTo>
                    <a:pt x="31075" y="1624525"/>
                  </a:lnTo>
                  <a:lnTo>
                    <a:pt x="50800" y="1628534"/>
                  </a:lnTo>
                  <a:lnTo>
                    <a:pt x="4381767" y="1628534"/>
                  </a:lnTo>
                  <a:lnTo>
                    <a:pt x="4401492" y="1624525"/>
                  </a:lnTo>
                  <a:lnTo>
                    <a:pt x="4417644" y="1613611"/>
                  </a:lnTo>
                  <a:lnTo>
                    <a:pt x="4428558" y="1597458"/>
                  </a:lnTo>
                  <a:lnTo>
                    <a:pt x="4432567" y="157773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95565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5">
                  <a:moveTo>
                    <a:pt x="0" y="17480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828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701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574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00556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2932" y="1117039"/>
            <a:ext cx="12484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3346" y="1384526"/>
            <a:ext cx="1018540" cy="10699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64770">
              <a:lnSpc>
                <a:spcPct val="100000"/>
              </a:lnSpc>
              <a:spcBef>
                <a:spcPts val="435"/>
              </a:spcBef>
            </a:pPr>
            <a:r>
              <a:rPr sz="1100" i="1" u="heavy" spc="-19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u="heavy" spc="5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5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83185" marR="35560" indent="-45720">
              <a:lnSpc>
                <a:spcPct val="125000"/>
              </a:lnSpc>
            </a:pP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endParaRPr sz="1100"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83185" marR="35560" indent="-45720">
              <a:lnSpc>
                <a:spcPct val="12500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u="heavy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74930" marR="30480" indent="-27940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6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7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2297955" y="1374942"/>
            <a:ext cx="666750" cy="1115695"/>
            <a:chOff x="2297955" y="1374942"/>
            <a:chExt cx="666750" cy="1115695"/>
          </a:xfrm>
        </p:grpSpPr>
        <p:sp>
          <p:nvSpPr>
            <p:cNvPr id="20" name="object 20"/>
            <p:cNvSpPr/>
            <p:nvPr/>
          </p:nvSpPr>
          <p:spPr>
            <a:xfrm>
              <a:off x="2349644" y="2287028"/>
              <a:ext cx="93345" cy="52705"/>
            </a:xfrm>
            <a:custGeom>
              <a:avLst/>
              <a:gdLst/>
              <a:ahLst/>
              <a:cxnLst/>
              <a:rect l="l" t="t" r="r" b="b"/>
              <a:pathLst>
                <a:path w="93344" h="52705">
                  <a:moveTo>
                    <a:pt x="0" y="0"/>
                  </a:moveTo>
                  <a:lnTo>
                    <a:pt x="23235" y="39413"/>
                  </a:lnTo>
                  <a:lnTo>
                    <a:pt x="46470" y="52551"/>
                  </a:lnTo>
                  <a:lnTo>
                    <a:pt x="69705" y="39413"/>
                  </a:lnTo>
                  <a:lnTo>
                    <a:pt x="92940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05571" y="1374942"/>
              <a:ext cx="165528" cy="24363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307153" y="1862321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5" h="154305">
                  <a:moveTo>
                    <a:pt x="153799" y="76899"/>
                  </a:moveTo>
                  <a:lnTo>
                    <a:pt x="147755" y="46965"/>
                  </a:lnTo>
                  <a:lnTo>
                    <a:pt x="131274" y="22521"/>
                  </a:lnTo>
                  <a:lnTo>
                    <a:pt x="106830" y="6041"/>
                  </a:lnTo>
                  <a:lnTo>
                    <a:pt x="76896" y="-2"/>
                  </a:lnTo>
                  <a:lnTo>
                    <a:pt x="46963" y="6041"/>
                  </a:lnTo>
                  <a:lnTo>
                    <a:pt x="22519" y="22521"/>
                  </a:lnTo>
                  <a:lnTo>
                    <a:pt x="6038" y="46965"/>
                  </a:lnTo>
                  <a:lnTo>
                    <a:pt x="-4" y="76899"/>
                  </a:lnTo>
                  <a:lnTo>
                    <a:pt x="6038" y="106832"/>
                  </a:lnTo>
                  <a:lnTo>
                    <a:pt x="22519" y="131276"/>
                  </a:lnTo>
                  <a:lnTo>
                    <a:pt x="46963" y="147757"/>
                  </a:lnTo>
                  <a:lnTo>
                    <a:pt x="76896" y="153800"/>
                  </a:lnTo>
                  <a:lnTo>
                    <a:pt x="106830" y="147757"/>
                  </a:lnTo>
                  <a:lnTo>
                    <a:pt x="131274" y="131276"/>
                  </a:lnTo>
                  <a:lnTo>
                    <a:pt x="147755" y="106832"/>
                  </a:lnTo>
                  <a:lnTo>
                    <a:pt x="153799" y="76899"/>
                  </a:lnTo>
                  <a:close/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07316" y="2169575"/>
              <a:ext cx="154940" cy="306070"/>
            </a:xfrm>
            <a:custGeom>
              <a:avLst/>
              <a:gdLst/>
              <a:ahLst/>
              <a:cxnLst/>
              <a:rect l="l" t="t" r="r" b="b"/>
              <a:pathLst>
                <a:path w="154939" h="306069">
                  <a:moveTo>
                    <a:pt x="154321" y="152799"/>
                  </a:moveTo>
                  <a:lnTo>
                    <a:pt x="148257" y="93320"/>
                  </a:lnTo>
                  <a:lnTo>
                    <a:pt x="131721" y="44749"/>
                  </a:lnTo>
                  <a:lnTo>
                    <a:pt x="107194" y="12001"/>
                  </a:lnTo>
                  <a:lnTo>
                    <a:pt x="77158" y="-6"/>
                  </a:lnTo>
                  <a:lnTo>
                    <a:pt x="47123" y="12001"/>
                  </a:lnTo>
                  <a:lnTo>
                    <a:pt x="22596" y="44749"/>
                  </a:lnTo>
                  <a:lnTo>
                    <a:pt x="6059" y="93320"/>
                  </a:lnTo>
                  <a:lnTo>
                    <a:pt x="-3" y="152799"/>
                  </a:lnTo>
                  <a:lnTo>
                    <a:pt x="6059" y="212278"/>
                  </a:lnTo>
                  <a:lnTo>
                    <a:pt x="22596" y="260849"/>
                  </a:lnTo>
                  <a:lnTo>
                    <a:pt x="47123" y="293596"/>
                  </a:lnTo>
                  <a:lnTo>
                    <a:pt x="77158" y="305604"/>
                  </a:lnTo>
                  <a:lnTo>
                    <a:pt x="107194" y="293596"/>
                  </a:lnTo>
                  <a:lnTo>
                    <a:pt x="131721" y="260849"/>
                  </a:lnTo>
                  <a:lnTo>
                    <a:pt x="148257" y="212278"/>
                  </a:lnTo>
                  <a:lnTo>
                    <a:pt x="154321" y="152799"/>
                  </a:lnTo>
                  <a:close/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7388" y="2264751"/>
              <a:ext cx="207285" cy="225513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25844" y="458495"/>
            <a:ext cx="3699510" cy="6375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5080">
              <a:lnSpc>
                <a:spcPct val="100000"/>
              </a:lnSpc>
              <a:spcBef>
                <a:spcPts val="265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FIRST(E)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FIRST(T)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FIRST(F)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{(,</a:t>
            </a:r>
            <a:r>
              <a:rPr sz="1000" spc="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id}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478280" marR="547370" indent="-13335">
              <a:lnSpc>
                <a:spcPts val="1100"/>
              </a:lnSpc>
              <a:spcBef>
                <a:spcPts val="29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FIRST(E’)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{+,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}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nullable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FIRST(T’)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{*,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e}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nullable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ts val="960"/>
              </a:lnSpc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  <p:sp>
        <p:nvSpPr>
          <p:cNvPr id="26" name="object 26"/>
          <p:cNvSpPr txBox="1"/>
          <p:nvPr/>
        </p:nvSpPr>
        <p:spPr>
          <a:xfrm>
            <a:off x="2314489" y="1030995"/>
            <a:ext cx="63055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</a:t>
            </a:r>
            <a:r>
              <a:rPr sz="1000" spc="-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—&gt;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BCD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9206" y="1206903"/>
            <a:ext cx="286512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FIRST(A)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FIRST(D)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if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both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and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</a:t>
            </a:r>
            <a:r>
              <a:rPr sz="1000" spc="2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are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nullable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2004" y="1424624"/>
            <a:ext cx="1244600" cy="5340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ts val="1010"/>
              </a:lnSpc>
              <a:spcBef>
                <a:spcPts val="120"/>
              </a:spcBef>
            </a:pP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FOLLOW(T) = { +</a:t>
            </a:r>
            <a:r>
              <a:rPr sz="850" spc="1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,</a:t>
            </a:r>
            <a:r>
              <a:rPr sz="850" spc="2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$,</a:t>
            </a:r>
            <a:r>
              <a:rPr sz="850" spc="1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)}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ts val="1000"/>
              </a:lnSpc>
            </a:pP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FOLLOW(E’)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=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{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7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$,</a:t>
            </a:r>
            <a:r>
              <a:rPr sz="850" spc="4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850" spc="35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)}</a:t>
            </a:r>
            <a:endParaRPr sz="850">
              <a:latin typeface="Times New Roman" panose="02020603050405020304"/>
              <a:cs typeface="Times New Roman" panose="02020603050405020304"/>
            </a:endParaRPr>
          </a:p>
          <a:p>
            <a:pPr marL="59690" marR="52070" algn="ctr">
              <a:lnSpc>
                <a:spcPts val="1000"/>
              </a:lnSpc>
              <a:spcBef>
                <a:spcPts val="40"/>
              </a:spcBef>
            </a:pP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FOLLOW(T’)=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  <a:sym typeface="+mn-ea"/>
              </a:rPr>
              <a:t>FOLL(T)</a:t>
            </a:r>
            <a:r>
              <a:rPr sz="850" spc="-10" dirty="0">
                <a:solidFill>
                  <a:srgbClr val="FF2600"/>
                </a:solidFill>
                <a:latin typeface="Times New Roman" panose="02020603050405020304"/>
                <a:cs typeface="Times New Roman" panose="02020603050405020304"/>
              </a:rPr>
              <a:t> FOLLOW(F)={*,+,$,)}</a:t>
            </a:r>
            <a:endParaRPr sz="85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519364"/>
            <a:ext cx="309880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783080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R="348615" algn="r">
              <a:lnSpc>
                <a:spcPct val="100000"/>
              </a:lnSpc>
              <a:spcBef>
                <a:spcPts val="99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8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1848535"/>
            <a:ext cx="4608195" cy="1607820"/>
            <a:chOff x="0" y="1848535"/>
            <a:chExt cx="4608195" cy="160782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6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1764365"/>
            <a:ext cx="259334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21105">
              <a:lnSpc>
                <a:spcPts val="1200"/>
              </a:lnSpc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12700" marR="850265">
              <a:lnSpc>
                <a:spcPct val="147000"/>
              </a:lnSpc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21105">
              <a:lnSpc>
                <a:spcPts val="1195"/>
              </a:lnSpc>
            </a:pPr>
            <a:r>
              <a:rPr sz="1000" spc="7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0021" y="3178938"/>
            <a:ext cx="209994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895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00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1810" algn="ctr">
              <a:lnSpc>
                <a:spcPct val="100000"/>
              </a:lnSpc>
              <a:spcBef>
                <a:spcPts val="99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8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200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75665">
              <a:lnSpc>
                <a:spcPct val="147000"/>
              </a:lnSpc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195"/>
              </a:lnSpc>
            </a:pPr>
            <a:r>
              <a:rPr sz="1000" spc="7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09994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895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00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1810" algn="ctr">
              <a:lnSpc>
                <a:spcPct val="100000"/>
              </a:lnSpc>
              <a:spcBef>
                <a:spcPts val="99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8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200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7566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195"/>
              </a:lnSpc>
            </a:pPr>
            <a:r>
              <a:rPr sz="1000" spc="7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09994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895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00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1810" algn="ctr">
              <a:lnSpc>
                <a:spcPct val="100000"/>
              </a:lnSpc>
              <a:spcBef>
                <a:spcPts val="99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8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200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7566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195"/>
              </a:lnSpc>
            </a:pPr>
            <a:r>
              <a:rPr sz="1000" spc="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09994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679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Left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Factoring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Left</a:t>
            </a:r>
            <a:r>
              <a:rPr spc="200" dirty="0"/>
              <a:t> </a:t>
            </a:r>
            <a:r>
              <a:rPr spc="60" dirty="0"/>
              <a:t>Factoring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24013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240496"/>
            <a:ext cx="4079240" cy="10242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32385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problem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when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same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nonterminal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begin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same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token.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cannot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decide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which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This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necessarily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problem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since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could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process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part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they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 in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common,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make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 a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decision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based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 on what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follows.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40154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84235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895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00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1810" algn="ctr">
              <a:lnSpc>
                <a:spcPct val="100000"/>
              </a:lnSpc>
              <a:spcBef>
                <a:spcPts val="99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8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200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7566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160" algn="ctr">
              <a:lnSpc>
                <a:spcPts val="1195"/>
              </a:lnSpc>
            </a:pPr>
            <a:r>
              <a:rPr sz="1000" spc="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09994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519364"/>
            <a:ext cx="308991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78371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R="344805" algn="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0" y="1848535"/>
            <a:ext cx="4608195" cy="1607820"/>
            <a:chOff x="0" y="1848535"/>
            <a:chExt cx="4608195" cy="1607820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6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1764365"/>
            <a:ext cx="2592705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200"/>
              </a:lnSpc>
              <a:spcBef>
                <a:spcPts val="95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22375">
              <a:lnSpc>
                <a:spcPts val="1200"/>
              </a:lnSpc>
            </a:pPr>
            <a:r>
              <a:rPr sz="1000" spc="6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12700" marR="841375">
              <a:lnSpc>
                <a:spcPct val="147000"/>
              </a:lnSpc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22375">
              <a:lnSpc>
                <a:spcPts val="1195"/>
              </a:lnSpc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0021" y="3178938"/>
            <a:ext cx="2106930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260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896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24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200"/>
              </a:lnSpc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66775">
              <a:lnSpc>
                <a:spcPct val="147000"/>
              </a:lnSpc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195"/>
              </a:lnSpc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106930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260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896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24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200"/>
              </a:lnSpc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6677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195"/>
              </a:lnSpc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106930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260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896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24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200"/>
              </a:lnSpc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6677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195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106930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359493"/>
              <a:ext cx="101600" cy="9655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346792"/>
              <a:ext cx="4381767" cy="1092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29"/>
              <a:ext cx="50800" cy="273216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16673"/>
              <a:ext cx="4432935" cy="2593975"/>
            </a:xfrm>
            <a:custGeom>
              <a:avLst/>
              <a:gdLst/>
              <a:ahLst/>
              <a:cxnLst/>
              <a:rect l="l" t="t" r="r" b="b"/>
              <a:pathLst>
                <a:path w="4432935" h="2593975">
                  <a:moveTo>
                    <a:pt x="4432567" y="0"/>
                  </a:moveTo>
                  <a:lnTo>
                    <a:pt x="0" y="0"/>
                  </a:lnTo>
                  <a:lnTo>
                    <a:pt x="0" y="2542819"/>
                  </a:lnTo>
                  <a:lnTo>
                    <a:pt x="4008" y="2562544"/>
                  </a:lnTo>
                  <a:lnTo>
                    <a:pt x="14922" y="2578697"/>
                  </a:lnTo>
                  <a:lnTo>
                    <a:pt x="31075" y="2589611"/>
                  </a:lnTo>
                  <a:lnTo>
                    <a:pt x="50800" y="2593619"/>
                  </a:lnTo>
                  <a:lnTo>
                    <a:pt x="4381767" y="2593619"/>
                  </a:lnTo>
                  <a:lnTo>
                    <a:pt x="4401492" y="2589611"/>
                  </a:lnTo>
                  <a:lnTo>
                    <a:pt x="4417644" y="2578697"/>
                  </a:lnTo>
                  <a:lnTo>
                    <a:pt x="4428558" y="2562544"/>
                  </a:lnTo>
                  <a:lnTo>
                    <a:pt x="4432567" y="254281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848535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451938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7576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5044" y="519364"/>
            <a:ext cx="3223260" cy="2401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 marR="187896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172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head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24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5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617220">
              <a:lnSpc>
                <a:spcPts val="12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200"/>
              </a:lnSpc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17220" marR="866775">
              <a:lnSpc>
                <a:spcPct val="147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Furthermore,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0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nullable.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8795" algn="ctr">
              <a:lnSpc>
                <a:spcPts val="1195"/>
              </a:lnSpc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279178"/>
            <a:ext cx="4608195" cy="177165"/>
            <a:chOff x="0" y="3279178"/>
            <a:chExt cx="4608195" cy="177165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0915" y="3279178"/>
              <a:ext cx="52527" cy="5252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80021" y="3178938"/>
            <a:ext cx="2106930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000" spc="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yet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000" spc="4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05998"/>
            <a:ext cx="4483735" cy="1247775"/>
            <a:chOff x="87743" y="1205998"/>
            <a:chExt cx="4483735" cy="12477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51076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5176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3906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06004"/>
              <a:ext cx="50800" cy="11457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95346"/>
              <a:ext cx="4432935" cy="1007744"/>
            </a:xfrm>
            <a:custGeom>
              <a:avLst/>
              <a:gdLst/>
              <a:ahLst/>
              <a:cxnLst/>
              <a:rect l="l" t="t" r="r" b="b"/>
              <a:pathLst>
                <a:path w="4432935" h="1007744">
                  <a:moveTo>
                    <a:pt x="4432567" y="0"/>
                  </a:moveTo>
                  <a:lnTo>
                    <a:pt x="0" y="0"/>
                  </a:lnTo>
                  <a:lnTo>
                    <a:pt x="0" y="956414"/>
                  </a:lnTo>
                  <a:lnTo>
                    <a:pt x="4008" y="976138"/>
                  </a:lnTo>
                  <a:lnTo>
                    <a:pt x="14922" y="992291"/>
                  </a:lnTo>
                  <a:lnTo>
                    <a:pt x="31075" y="1003206"/>
                  </a:lnTo>
                  <a:lnTo>
                    <a:pt x="50800" y="1007214"/>
                  </a:lnTo>
                  <a:lnTo>
                    <a:pt x="4381767" y="1007214"/>
                  </a:lnTo>
                  <a:lnTo>
                    <a:pt x="4401492" y="1003206"/>
                  </a:lnTo>
                  <a:lnTo>
                    <a:pt x="4417644" y="992291"/>
                  </a:lnTo>
                  <a:lnTo>
                    <a:pt x="4428558" y="976138"/>
                  </a:lnTo>
                  <a:lnTo>
                    <a:pt x="4432567" y="95641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44098"/>
              <a:ext cx="0" cy="1127125"/>
            </a:xfrm>
            <a:custGeom>
              <a:avLst/>
              <a:gdLst/>
              <a:ahLst/>
              <a:cxnLst/>
              <a:rect l="l" t="t" r="r" b="b"/>
              <a:pathLst>
                <a:path h="1127125">
                  <a:moveTo>
                    <a:pt x="0" y="11267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31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18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05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5684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646656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857806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047621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271445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844" y="1098027"/>
            <a:ext cx="173672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349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6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D8D8F7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460"/>
              </a:spcBef>
            </a:pPr>
            <a:r>
              <a:rPr sz="11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7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D8D8F7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65"/>
              </a:spcBef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D8D8F7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05998"/>
            <a:ext cx="4483735" cy="1247775"/>
            <a:chOff x="87743" y="1205998"/>
            <a:chExt cx="4483735" cy="12477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51076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5176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3906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06004"/>
              <a:ext cx="50800" cy="11457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95346"/>
              <a:ext cx="4432935" cy="1007744"/>
            </a:xfrm>
            <a:custGeom>
              <a:avLst/>
              <a:gdLst/>
              <a:ahLst/>
              <a:cxnLst/>
              <a:rect l="l" t="t" r="r" b="b"/>
              <a:pathLst>
                <a:path w="4432935" h="1007744">
                  <a:moveTo>
                    <a:pt x="4432567" y="0"/>
                  </a:moveTo>
                  <a:lnTo>
                    <a:pt x="0" y="0"/>
                  </a:lnTo>
                  <a:lnTo>
                    <a:pt x="0" y="956414"/>
                  </a:lnTo>
                  <a:lnTo>
                    <a:pt x="4008" y="976138"/>
                  </a:lnTo>
                  <a:lnTo>
                    <a:pt x="14922" y="992291"/>
                  </a:lnTo>
                  <a:lnTo>
                    <a:pt x="31075" y="1003206"/>
                  </a:lnTo>
                  <a:lnTo>
                    <a:pt x="50800" y="1007214"/>
                  </a:lnTo>
                  <a:lnTo>
                    <a:pt x="4381767" y="1007214"/>
                  </a:lnTo>
                  <a:lnTo>
                    <a:pt x="4401492" y="1003206"/>
                  </a:lnTo>
                  <a:lnTo>
                    <a:pt x="4417644" y="992291"/>
                  </a:lnTo>
                  <a:lnTo>
                    <a:pt x="4428558" y="976138"/>
                  </a:lnTo>
                  <a:lnTo>
                    <a:pt x="4432567" y="95641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44098"/>
              <a:ext cx="0" cy="1127125"/>
            </a:xfrm>
            <a:custGeom>
              <a:avLst/>
              <a:gdLst/>
              <a:ahLst/>
              <a:cxnLst/>
              <a:rect l="l" t="t" r="r" b="b"/>
              <a:pathLst>
                <a:path h="1127125">
                  <a:moveTo>
                    <a:pt x="0" y="11267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31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18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05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5684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646656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857806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047621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271445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844" y="1098027"/>
            <a:ext cx="173672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349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460"/>
              </a:spcBef>
            </a:pPr>
            <a:r>
              <a:rPr sz="11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7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D8D8F7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65"/>
              </a:spcBef>
            </a:pPr>
            <a:r>
              <a:rPr sz="1000" spc="5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D8D8F7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05998"/>
            <a:ext cx="4483735" cy="1247775"/>
            <a:chOff x="87743" y="1205998"/>
            <a:chExt cx="4483735" cy="12477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51076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5176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3906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06004"/>
              <a:ext cx="50800" cy="11457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95346"/>
              <a:ext cx="4432935" cy="1007744"/>
            </a:xfrm>
            <a:custGeom>
              <a:avLst/>
              <a:gdLst/>
              <a:ahLst/>
              <a:cxnLst/>
              <a:rect l="l" t="t" r="r" b="b"/>
              <a:pathLst>
                <a:path w="4432935" h="1007744">
                  <a:moveTo>
                    <a:pt x="4432567" y="0"/>
                  </a:moveTo>
                  <a:lnTo>
                    <a:pt x="0" y="0"/>
                  </a:lnTo>
                  <a:lnTo>
                    <a:pt x="0" y="956414"/>
                  </a:lnTo>
                  <a:lnTo>
                    <a:pt x="4008" y="976138"/>
                  </a:lnTo>
                  <a:lnTo>
                    <a:pt x="14922" y="992291"/>
                  </a:lnTo>
                  <a:lnTo>
                    <a:pt x="31075" y="1003206"/>
                  </a:lnTo>
                  <a:lnTo>
                    <a:pt x="50800" y="1007214"/>
                  </a:lnTo>
                  <a:lnTo>
                    <a:pt x="4381767" y="1007214"/>
                  </a:lnTo>
                  <a:lnTo>
                    <a:pt x="4401492" y="1003206"/>
                  </a:lnTo>
                  <a:lnTo>
                    <a:pt x="4417644" y="992291"/>
                  </a:lnTo>
                  <a:lnTo>
                    <a:pt x="4428558" y="976138"/>
                  </a:lnTo>
                  <a:lnTo>
                    <a:pt x="4432567" y="95641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44098"/>
              <a:ext cx="0" cy="1127125"/>
            </a:xfrm>
            <a:custGeom>
              <a:avLst/>
              <a:gdLst/>
              <a:ahLst/>
              <a:cxnLst/>
              <a:rect l="l" t="t" r="r" b="b"/>
              <a:pathLst>
                <a:path h="1127125">
                  <a:moveTo>
                    <a:pt x="0" y="112671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313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186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0599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5684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646656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857806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047621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271445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25844" y="1098027"/>
            <a:ext cx="1736725" cy="1266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43497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4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spc="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65"/>
              </a:spcBef>
            </a:pPr>
            <a:r>
              <a:rPr sz="1000" spc="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5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000" spc="-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4498"/>
            <a:ext cx="4483735" cy="1026160"/>
            <a:chOff x="87743" y="1294498"/>
            <a:chExt cx="4483735" cy="10261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957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1903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633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4498"/>
              <a:ext cx="50800" cy="924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3849"/>
              <a:ext cx="4432935" cy="786130"/>
            </a:xfrm>
            <a:custGeom>
              <a:avLst/>
              <a:gdLst/>
              <a:ahLst/>
              <a:cxnLst/>
              <a:rect l="l" t="t" r="r" b="b"/>
              <a:pathLst>
                <a:path w="4432935" h="786130">
                  <a:moveTo>
                    <a:pt x="4432567" y="0"/>
                  </a:moveTo>
                  <a:lnTo>
                    <a:pt x="0" y="0"/>
                  </a:lnTo>
                  <a:lnTo>
                    <a:pt x="0" y="735183"/>
                  </a:lnTo>
                  <a:lnTo>
                    <a:pt x="4008" y="754908"/>
                  </a:lnTo>
                  <a:lnTo>
                    <a:pt x="14922" y="771061"/>
                  </a:lnTo>
                  <a:lnTo>
                    <a:pt x="31075" y="781975"/>
                  </a:lnTo>
                  <a:lnTo>
                    <a:pt x="50800" y="785984"/>
                  </a:lnTo>
                  <a:lnTo>
                    <a:pt x="4381767" y="785984"/>
                  </a:lnTo>
                  <a:lnTo>
                    <a:pt x="4401492" y="781975"/>
                  </a:lnTo>
                  <a:lnTo>
                    <a:pt x="4417644" y="771061"/>
                  </a:lnTo>
                  <a:lnTo>
                    <a:pt x="4428558" y="754908"/>
                  </a:lnTo>
                  <a:lnTo>
                    <a:pt x="4432567" y="73518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2602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h="905510">
                  <a:moveTo>
                    <a:pt x="0" y="9054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9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7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4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4793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774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948903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38705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83891"/>
            <a:ext cx="164528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94005" indent="-277495">
              <a:lnSpc>
                <a:spcPct val="133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7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60"/>
              </a:spcBef>
            </a:pPr>
            <a:r>
              <a:rPr sz="11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F9F9FD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F9F9FD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28000" dirty="0">
                <a:solidFill>
                  <a:srgbClr val="F9F9FD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F9F9FD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F9F9FD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80" dirty="0">
                <a:solidFill>
                  <a:srgbClr val="F9F9FD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80" dirty="0">
                <a:solidFill>
                  <a:srgbClr val="F9F9F9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679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Left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Factoring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Left</a:t>
            </a:r>
            <a:r>
              <a:rPr spc="200" dirty="0"/>
              <a:t> </a:t>
            </a:r>
            <a:r>
              <a:rPr spc="60" dirty="0"/>
              <a:t>Factoring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810768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52132" y="727251"/>
            <a:ext cx="3397885" cy="23069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01165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αβ</a:t>
            </a:r>
            <a:r>
              <a:rPr sz="11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αγ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6350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use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left</a:t>
            </a:r>
            <a:r>
              <a:rPr sz="1100" spc="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factorization</a:t>
            </a:r>
            <a:r>
              <a:rPr sz="1100" spc="3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transform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into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form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53235" marR="962025" indent="34925">
              <a:lnSpc>
                <a:spcPct val="125000"/>
              </a:lnSpc>
              <a:spcBef>
                <a:spcPts val="79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αA</a:t>
            </a:r>
            <a:r>
              <a:rPr sz="1200" spc="-3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75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γ.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35"/>
              </a:spcBef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63500" marR="161290">
              <a:lnSpc>
                <a:spcPct val="103000"/>
              </a:lnSpc>
            </a:pPr>
            <a:r>
              <a:rPr sz="1100" spc="-80" dirty="0">
                <a:latin typeface="Palatino Linotype" panose="02040502050505030304"/>
                <a:cs typeface="Palatino Linotype" panose="02040502050505030304"/>
              </a:rPr>
              <a:t>Now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apply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immediately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unambiguously.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77352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753956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4498"/>
            <a:ext cx="4483735" cy="1026160"/>
            <a:chOff x="87743" y="1294498"/>
            <a:chExt cx="4483735" cy="10261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957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1903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633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4498"/>
              <a:ext cx="50800" cy="924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3849"/>
              <a:ext cx="4432935" cy="786130"/>
            </a:xfrm>
            <a:custGeom>
              <a:avLst/>
              <a:gdLst/>
              <a:ahLst/>
              <a:cxnLst/>
              <a:rect l="l" t="t" r="r" b="b"/>
              <a:pathLst>
                <a:path w="4432935" h="786130">
                  <a:moveTo>
                    <a:pt x="4432567" y="0"/>
                  </a:moveTo>
                  <a:lnTo>
                    <a:pt x="0" y="0"/>
                  </a:lnTo>
                  <a:lnTo>
                    <a:pt x="0" y="735183"/>
                  </a:lnTo>
                  <a:lnTo>
                    <a:pt x="4008" y="754908"/>
                  </a:lnTo>
                  <a:lnTo>
                    <a:pt x="14922" y="771061"/>
                  </a:lnTo>
                  <a:lnTo>
                    <a:pt x="31075" y="781975"/>
                  </a:lnTo>
                  <a:lnTo>
                    <a:pt x="50800" y="785984"/>
                  </a:lnTo>
                  <a:lnTo>
                    <a:pt x="4381767" y="785984"/>
                  </a:lnTo>
                  <a:lnTo>
                    <a:pt x="4401492" y="781975"/>
                  </a:lnTo>
                  <a:lnTo>
                    <a:pt x="4417644" y="771061"/>
                  </a:lnTo>
                  <a:lnTo>
                    <a:pt x="4428558" y="754908"/>
                  </a:lnTo>
                  <a:lnTo>
                    <a:pt x="4432567" y="73518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2602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h="905510">
                  <a:moveTo>
                    <a:pt x="0" y="9054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9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7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4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4793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774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948903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38705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83891"/>
            <a:ext cx="164528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94005" indent="-277495">
              <a:lnSpc>
                <a:spcPct val="133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7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60"/>
              </a:spcBef>
            </a:pPr>
            <a:r>
              <a:rPr sz="11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F9F9FD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F9F9FD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28000" dirty="0">
                <a:solidFill>
                  <a:srgbClr val="F9F9FD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F9F9FD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F9F9FD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F9F9FD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80" dirty="0">
                <a:solidFill>
                  <a:srgbClr val="F9F9FD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80" dirty="0">
                <a:solidFill>
                  <a:srgbClr val="F9F9F9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4498"/>
            <a:ext cx="4483735" cy="1026160"/>
            <a:chOff x="87743" y="1294498"/>
            <a:chExt cx="4483735" cy="10261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957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1903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633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4498"/>
              <a:ext cx="50800" cy="924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3849"/>
              <a:ext cx="4432935" cy="786130"/>
            </a:xfrm>
            <a:custGeom>
              <a:avLst/>
              <a:gdLst/>
              <a:ahLst/>
              <a:cxnLst/>
              <a:rect l="l" t="t" r="r" b="b"/>
              <a:pathLst>
                <a:path w="4432935" h="786130">
                  <a:moveTo>
                    <a:pt x="4432567" y="0"/>
                  </a:moveTo>
                  <a:lnTo>
                    <a:pt x="0" y="0"/>
                  </a:lnTo>
                  <a:lnTo>
                    <a:pt x="0" y="735183"/>
                  </a:lnTo>
                  <a:lnTo>
                    <a:pt x="4008" y="754908"/>
                  </a:lnTo>
                  <a:lnTo>
                    <a:pt x="14922" y="771061"/>
                  </a:lnTo>
                  <a:lnTo>
                    <a:pt x="31075" y="781975"/>
                  </a:lnTo>
                  <a:lnTo>
                    <a:pt x="50800" y="785984"/>
                  </a:lnTo>
                  <a:lnTo>
                    <a:pt x="4381767" y="785984"/>
                  </a:lnTo>
                  <a:lnTo>
                    <a:pt x="4401492" y="781975"/>
                  </a:lnTo>
                  <a:lnTo>
                    <a:pt x="4417644" y="771061"/>
                  </a:lnTo>
                  <a:lnTo>
                    <a:pt x="4428558" y="754908"/>
                  </a:lnTo>
                  <a:lnTo>
                    <a:pt x="4432567" y="73518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2602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h="905510">
                  <a:moveTo>
                    <a:pt x="0" y="9054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9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7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4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4793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774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948903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38705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83891"/>
            <a:ext cx="164528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94005" indent="-277495">
              <a:lnSpc>
                <a:spcPct val="133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7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8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4498"/>
            <a:ext cx="4483735" cy="1026160"/>
            <a:chOff x="87743" y="1294498"/>
            <a:chExt cx="4483735" cy="10261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957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1903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633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4498"/>
              <a:ext cx="50800" cy="924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3849"/>
              <a:ext cx="4432935" cy="786130"/>
            </a:xfrm>
            <a:custGeom>
              <a:avLst/>
              <a:gdLst/>
              <a:ahLst/>
              <a:cxnLst/>
              <a:rect l="l" t="t" r="r" b="b"/>
              <a:pathLst>
                <a:path w="4432935" h="786130">
                  <a:moveTo>
                    <a:pt x="4432567" y="0"/>
                  </a:moveTo>
                  <a:lnTo>
                    <a:pt x="0" y="0"/>
                  </a:lnTo>
                  <a:lnTo>
                    <a:pt x="0" y="735183"/>
                  </a:lnTo>
                  <a:lnTo>
                    <a:pt x="4008" y="754908"/>
                  </a:lnTo>
                  <a:lnTo>
                    <a:pt x="14922" y="771061"/>
                  </a:lnTo>
                  <a:lnTo>
                    <a:pt x="31075" y="781975"/>
                  </a:lnTo>
                  <a:lnTo>
                    <a:pt x="50800" y="785984"/>
                  </a:lnTo>
                  <a:lnTo>
                    <a:pt x="4381767" y="785984"/>
                  </a:lnTo>
                  <a:lnTo>
                    <a:pt x="4401492" y="781975"/>
                  </a:lnTo>
                  <a:lnTo>
                    <a:pt x="4417644" y="771061"/>
                  </a:lnTo>
                  <a:lnTo>
                    <a:pt x="4428558" y="754908"/>
                  </a:lnTo>
                  <a:lnTo>
                    <a:pt x="4432567" y="73518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2602"/>
              <a:ext cx="0" cy="905510"/>
            </a:xfrm>
            <a:custGeom>
              <a:avLst/>
              <a:gdLst/>
              <a:ahLst/>
              <a:cxnLst/>
              <a:rect l="l" t="t" r="r" b="b"/>
              <a:pathLst>
                <a:path h="905510">
                  <a:moveTo>
                    <a:pt x="0" y="90548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9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7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4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4793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73774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948903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138705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44" y="1183891"/>
            <a:ext cx="1645285" cy="1048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94005" indent="-277495">
              <a:lnSpc>
                <a:spcPct val="133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7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8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5844" y="1088236"/>
            <a:ext cx="112839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(FIRST)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1141691"/>
            <a:ext cx="4483735" cy="1408430"/>
            <a:chOff x="87743" y="1141691"/>
            <a:chExt cx="4483735" cy="1408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86763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48229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35529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41691"/>
              <a:ext cx="50800" cy="13065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331043"/>
              <a:ext cx="4432935" cy="1168400"/>
            </a:xfrm>
            <a:custGeom>
              <a:avLst/>
              <a:gdLst/>
              <a:ahLst/>
              <a:cxnLst/>
              <a:rect l="l" t="t" r="r" b="b"/>
              <a:pathLst>
                <a:path w="4432935" h="1168400">
                  <a:moveTo>
                    <a:pt x="4432567" y="0"/>
                  </a:moveTo>
                  <a:lnTo>
                    <a:pt x="0" y="0"/>
                  </a:lnTo>
                  <a:lnTo>
                    <a:pt x="0" y="1117185"/>
                  </a:lnTo>
                  <a:lnTo>
                    <a:pt x="4008" y="1136910"/>
                  </a:lnTo>
                  <a:lnTo>
                    <a:pt x="14922" y="1153063"/>
                  </a:lnTo>
                  <a:lnTo>
                    <a:pt x="31075" y="1163977"/>
                  </a:lnTo>
                  <a:lnTo>
                    <a:pt x="50800" y="1167986"/>
                  </a:lnTo>
                  <a:lnTo>
                    <a:pt x="4381767" y="1167986"/>
                  </a:lnTo>
                  <a:lnTo>
                    <a:pt x="4401492" y="1163977"/>
                  </a:lnTo>
                  <a:lnTo>
                    <a:pt x="4417644" y="1153063"/>
                  </a:lnTo>
                  <a:lnTo>
                    <a:pt x="4428558" y="1136910"/>
                  </a:lnTo>
                  <a:lnTo>
                    <a:pt x="4432567" y="111718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79791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h="1287780">
                  <a:moveTo>
                    <a:pt x="0" y="12874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670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543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1141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226829" y="1356356"/>
          <a:ext cx="2230755" cy="1089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1860"/>
                <a:gridCol w="661670"/>
                <a:gridCol w="576580"/>
              </a:tblGrid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Nonterminal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Nullable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55" dirty="0">
                          <a:latin typeface="Palatino Linotype" panose="02040502050505030304"/>
                          <a:cs typeface="Palatino Linotype" panose="02040502050505030304"/>
                        </a:rPr>
                        <a:t>FIRST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1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4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0"/>
                        </a:lnSpc>
                      </a:pPr>
                      <a:r>
                        <a:rPr sz="1650" i="1" spc="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800" spc="3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5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+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4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algn="ctr">
                        <a:lnSpc>
                          <a:spcPts val="795"/>
                        </a:lnSpc>
                      </a:pPr>
                      <a:r>
                        <a:rPr sz="1650" i="1" spc="-5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650" i="1" spc="-262" baseline="-2000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800" spc="-6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′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Yes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11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11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*</a:t>
                      </a:r>
                      <a:r>
                        <a:rPr sz="1100" spc="110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R="11430" algn="ctr">
                        <a:lnSpc>
                          <a:spcPts val="1190"/>
                        </a:lnSpc>
                      </a:pP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-25" dirty="0">
                          <a:latin typeface="Palatino Linotype" panose="02040502050505030304"/>
                          <a:cs typeface="Palatino Linotype" panose="02040502050505030304"/>
                        </a:rPr>
                        <a:t>No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90"/>
                        </a:lnSpc>
                      </a:pPr>
                      <a:r>
                        <a:rPr sz="1100" spc="8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{</a:t>
                      </a:r>
                      <a:r>
                        <a:rPr sz="1100" spc="85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(</a:t>
                      </a:r>
                      <a:r>
                        <a:rPr sz="1100" i="1" spc="8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,</a:t>
                      </a:r>
                      <a:r>
                        <a:rPr sz="1100" i="1" spc="-14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Tahoma" panose="020B0604030504040204"/>
                          <a:cs typeface="Tahoma" panose="020B0604030504040204"/>
                        </a:rPr>
                        <a:t>id</a:t>
                      </a:r>
                      <a:r>
                        <a:rPr sz="1100" spc="-25" dirty="0">
                          <a:solidFill>
                            <a:srgbClr val="0000CC"/>
                          </a:solidFill>
                          <a:latin typeface="Cambria" panose="02040503050406030204"/>
                          <a:cs typeface="Cambria" panose="02040503050406030204"/>
                        </a:rPr>
                        <a:t>}</a:t>
                      </a:r>
                      <a:endParaRPr sz="11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308677" y="1549345"/>
            <a:ext cx="285750" cy="160655"/>
          </a:xfrm>
          <a:custGeom>
            <a:avLst/>
            <a:gdLst/>
            <a:ahLst/>
            <a:cxnLst/>
            <a:rect l="l" t="t" r="r" b="b"/>
            <a:pathLst>
              <a:path w="285750" h="160655">
                <a:moveTo>
                  <a:pt x="-5" y="80443"/>
                </a:moveTo>
                <a:lnTo>
                  <a:pt x="14761" y="117747"/>
                </a:lnTo>
                <a:lnTo>
                  <a:pt x="33760" y="143490"/>
                </a:lnTo>
                <a:lnTo>
                  <a:pt x="56991" y="157672"/>
                </a:lnTo>
                <a:lnTo>
                  <a:pt x="84452" y="160294"/>
                </a:lnTo>
                <a:lnTo>
                  <a:pt x="116144" y="151355"/>
                </a:lnTo>
                <a:lnTo>
                  <a:pt x="152068" y="130856"/>
                </a:lnTo>
                <a:lnTo>
                  <a:pt x="192223" y="98796"/>
                </a:lnTo>
                <a:lnTo>
                  <a:pt x="236610" y="55176"/>
                </a:lnTo>
                <a:lnTo>
                  <a:pt x="285227" y="-4"/>
                </a:lnTo>
              </a:path>
            </a:pathLst>
          </a:custGeom>
          <a:ln w="1839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328907" y="2166114"/>
            <a:ext cx="554990" cy="234315"/>
          </a:xfrm>
          <a:custGeom>
            <a:avLst/>
            <a:gdLst/>
            <a:ahLst/>
            <a:cxnLst/>
            <a:rect l="l" t="t" r="r" b="b"/>
            <a:pathLst>
              <a:path w="554989" h="234314">
                <a:moveTo>
                  <a:pt x="2647" y="171882"/>
                </a:moveTo>
                <a:lnTo>
                  <a:pt x="2984" y="211097"/>
                </a:lnTo>
                <a:lnTo>
                  <a:pt x="45758" y="234073"/>
                </a:lnTo>
                <a:lnTo>
                  <a:pt x="71287" y="232173"/>
                </a:lnTo>
                <a:lnTo>
                  <a:pt x="139252" y="214034"/>
                </a:lnTo>
                <a:lnTo>
                  <a:pt x="181689" y="197795"/>
                </a:lnTo>
                <a:lnTo>
                  <a:pt x="229760" y="176777"/>
                </a:lnTo>
                <a:lnTo>
                  <a:pt x="283468" y="150979"/>
                </a:lnTo>
                <a:lnTo>
                  <a:pt x="342811" y="120402"/>
                </a:lnTo>
                <a:lnTo>
                  <a:pt x="407790" y="85046"/>
                </a:lnTo>
                <a:lnTo>
                  <a:pt x="478405" y="44909"/>
                </a:lnTo>
                <a:lnTo>
                  <a:pt x="554655" y="-5"/>
                </a:lnTo>
              </a:path>
            </a:pathLst>
          </a:custGeom>
          <a:ln w="18395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59053" y="1836750"/>
            <a:ext cx="81602" cy="83196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375870" y="940085"/>
            <a:ext cx="1252220" cy="1103630"/>
            <a:chOff x="2375870" y="940085"/>
            <a:chExt cx="1252220" cy="1103630"/>
          </a:xfrm>
        </p:grpSpPr>
        <p:sp>
          <p:nvSpPr>
            <p:cNvPr id="22" name="object 22"/>
            <p:cNvSpPr/>
            <p:nvPr/>
          </p:nvSpPr>
          <p:spPr>
            <a:xfrm>
              <a:off x="3347041" y="1894601"/>
              <a:ext cx="272415" cy="140335"/>
            </a:xfrm>
            <a:custGeom>
              <a:avLst/>
              <a:gdLst/>
              <a:ahLst/>
              <a:cxnLst/>
              <a:rect l="l" t="t" r="r" b="b"/>
              <a:pathLst>
                <a:path w="272414" h="140335">
                  <a:moveTo>
                    <a:pt x="3238" y="67604"/>
                  </a:moveTo>
                  <a:lnTo>
                    <a:pt x="-3" y="100967"/>
                  </a:lnTo>
                  <a:lnTo>
                    <a:pt x="5026" y="124111"/>
                  </a:lnTo>
                  <a:lnTo>
                    <a:pt x="18326" y="137037"/>
                  </a:lnTo>
                  <a:lnTo>
                    <a:pt x="39897" y="139744"/>
                  </a:lnTo>
                  <a:lnTo>
                    <a:pt x="69740" y="132232"/>
                  </a:lnTo>
                  <a:lnTo>
                    <a:pt x="107854" y="114502"/>
                  </a:lnTo>
                  <a:lnTo>
                    <a:pt x="154239" y="86553"/>
                  </a:lnTo>
                  <a:lnTo>
                    <a:pt x="208894" y="48385"/>
                  </a:lnTo>
                  <a:lnTo>
                    <a:pt x="271821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85067" y="949283"/>
              <a:ext cx="396240" cy="441325"/>
            </a:xfrm>
            <a:custGeom>
              <a:avLst/>
              <a:gdLst/>
              <a:ahLst/>
              <a:cxnLst/>
              <a:rect l="l" t="t" r="r" b="b"/>
              <a:pathLst>
                <a:path w="396239" h="441325">
                  <a:moveTo>
                    <a:pt x="6644" y="243227"/>
                  </a:moveTo>
                  <a:lnTo>
                    <a:pt x="2174" y="287499"/>
                  </a:lnTo>
                  <a:lnTo>
                    <a:pt x="5" y="326186"/>
                  </a:lnTo>
                  <a:lnTo>
                    <a:pt x="137" y="359288"/>
                  </a:lnTo>
                  <a:lnTo>
                    <a:pt x="7304" y="408734"/>
                  </a:lnTo>
                  <a:lnTo>
                    <a:pt x="35313" y="441013"/>
                  </a:lnTo>
                  <a:lnTo>
                    <a:pt x="49251" y="440602"/>
                  </a:lnTo>
                  <a:lnTo>
                    <a:pt x="84031" y="423023"/>
                  </a:lnTo>
                  <a:lnTo>
                    <a:pt x="128016" y="383102"/>
                  </a:lnTo>
                  <a:lnTo>
                    <a:pt x="181205" y="320838"/>
                  </a:lnTo>
                  <a:lnTo>
                    <a:pt x="211251" y="281329"/>
                  </a:lnTo>
                  <a:lnTo>
                    <a:pt x="243598" y="236233"/>
                  </a:lnTo>
                  <a:lnTo>
                    <a:pt x="278247" y="185552"/>
                  </a:lnTo>
                  <a:lnTo>
                    <a:pt x="315196" y="129286"/>
                  </a:lnTo>
                  <a:lnTo>
                    <a:pt x="354447" y="67434"/>
                  </a:lnTo>
                  <a:lnTo>
                    <a:pt x="395998" y="-2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46248" y="1076534"/>
              <a:ext cx="381000" cy="280035"/>
            </a:xfrm>
            <a:custGeom>
              <a:avLst/>
              <a:gdLst/>
              <a:ahLst/>
              <a:cxnLst/>
              <a:rect l="l" t="t" r="r" b="b"/>
              <a:pathLst>
                <a:path w="381000" h="280034">
                  <a:moveTo>
                    <a:pt x="14602" y="103116"/>
                  </a:moveTo>
                  <a:lnTo>
                    <a:pt x="5965" y="147107"/>
                  </a:lnTo>
                  <a:lnTo>
                    <a:pt x="1098" y="184842"/>
                  </a:lnTo>
                  <a:lnTo>
                    <a:pt x="0" y="216319"/>
                  </a:lnTo>
                  <a:lnTo>
                    <a:pt x="2670" y="241539"/>
                  </a:lnTo>
                  <a:lnTo>
                    <a:pt x="9111" y="260502"/>
                  </a:lnTo>
                  <a:lnTo>
                    <a:pt x="19321" y="273208"/>
                  </a:lnTo>
                  <a:lnTo>
                    <a:pt x="33300" y="279656"/>
                  </a:lnTo>
                  <a:lnTo>
                    <a:pt x="51049" y="279848"/>
                  </a:lnTo>
                  <a:lnTo>
                    <a:pt x="72567" y="273782"/>
                  </a:lnTo>
                  <a:lnTo>
                    <a:pt x="126912" y="242879"/>
                  </a:lnTo>
                  <a:lnTo>
                    <a:pt x="159738" y="218042"/>
                  </a:lnTo>
                  <a:lnTo>
                    <a:pt x="196334" y="186947"/>
                  </a:lnTo>
                  <a:lnTo>
                    <a:pt x="236699" y="149596"/>
                  </a:lnTo>
                  <a:lnTo>
                    <a:pt x="280834" y="105987"/>
                  </a:lnTo>
                  <a:lnTo>
                    <a:pt x="328738" y="56121"/>
                  </a:lnTo>
                  <a:lnTo>
                    <a:pt x="380411" y="-1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9123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FIRST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10838"/>
            <a:ext cx="4483735" cy="1235710"/>
            <a:chOff x="87743" y="1210838"/>
            <a:chExt cx="4483735" cy="1235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5591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444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317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10843"/>
              <a:ext cx="50800" cy="1133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00185"/>
              <a:ext cx="4432935" cy="995680"/>
            </a:xfrm>
            <a:custGeom>
              <a:avLst/>
              <a:gdLst/>
              <a:ahLst/>
              <a:cxnLst/>
              <a:rect l="l" t="t" r="r" b="b"/>
              <a:pathLst>
                <a:path w="4432935" h="995680">
                  <a:moveTo>
                    <a:pt x="4432567" y="0"/>
                  </a:moveTo>
                  <a:lnTo>
                    <a:pt x="0" y="0"/>
                  </a:lnTo>
                  <a:lnTo>
                    <a:pt x="0" y="944311"/>
                  </a:lnTo>
                  <a:lnTo>
                    <a:pt x="4008" y="964035"/>
                  </a:lnTo>
                  <a:lnTo>
                    <a:pt x="14922" y="980188"/>
                  </a:lnTo>
                  <a:lnTo>
                    <a:pt x="31075" y="991102"/>
                  </a:lnTo>
                  <a:lnTo>
                    <a:pt x="50800" y="995111"/>
                  </a:lnTo>
                  <a:lnTo>
                    <a:pt x="4381767" y="995111"/>
                  </a:lnTo>
                  <a:lnTo>
                    <a:pt x="4401492" y="991102"/>
                  </a:lnTo>
                  <a:lnTo>
                    <a:pt x="4417644" y="980188"/>
                  </a:lnTo>
                  <a:lnTo>
                    <a:pt x="4428558" y="964035"/>
                  </a:lnTo>
                  <a:lnTo>
                    <a:pt x="4432567" y="94431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48938"/>
              <a:ext cx="0" cy="1115060"/>
            </a:xfrm>
            <a:custGeom>
              <a:avLst/>
              <a:gdLst/>
              <a:ahLst/>
              <a:cxnLst/>
              <a:rect l="l" t="t" r="r" b="b"/>
              <a:pathLst>
                <a:path h="1115060">
                  <a:moveTo>
                    <a:pt x="0" y="11146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3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2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1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53921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3144" y="1110612"/>
            <a:ext cx="4106545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77622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56665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2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∪</a:t>
            </a:r>
            <a:r>
              <a:rPr sz="1100" spc="30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omic Sans MS" panose="030F0702030302020204"/>
                <a:cs typeface="Comic Sans MS" panose="030F0702030302020204"/>
              </a:rPr>
              <a:t>*</a:t>
            </a:r>
            <a:r>
              <a:rPr sz="1200" spc="172" baseline="31000" dirty="0">
                <a:solidFill>
                  <a:srgbClr val="0000C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2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2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302260" marR="43180">
              <a:lnSpc>
                <a:spcPct val="103000"/>
              </a:lnSpc>
              <a:spcBef>
                <a:spcPts val="1095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generates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regular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over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identifiers.</a:t>
            </a:r>
            <a:r>
              <a:rPr sz="11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Find 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FIRST(</a:t>
            </a:r>
            <a:r>
              <a:rPr sz="11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4660"/>
            <a:ext cx="4610100" cy="25507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The</a:t>
            </a:r>
            <a:r>
              <a:rPr sz="1100" spc="1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FOLLOW</a:t>
            </a:r>
            <a:r>
              <a:rPr sz="1100" spc="1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6_ Find FOLLOW() in Compiler Design _ Learn First() &amp; Follow() in Easiest way 0-35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6_ Find FOLLOW() in Compiler Design _ Learn First() &amp; Follow() in Easiest way 4-45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6_ Find FOLLOW() in Compiler Design _ Learn First() &amp; Follow() in Easiest way 6-1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679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Left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Factoring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62876"/>
            <a:ext cx="4483735" cy="2105660"/>
            <a:chOff x="87743" y="862876"/>
            <a:chExt cx="4483735" cy="21056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796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6644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5374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62876"/>
              <a:ext cx="50800" cy="20035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52220"/>
              <a:ext cx="4432935" cy="1865630"/>
            </a:xfrm>
            <a:custGeom>
              <a:avLst/>
              <a:gdLst/>
              <a:ahLst/>
              <a:cxnLst/>
              <a:rect l="l" t="t" r="r" b="b"/>
              <a:pathLst>
                <a:path w="4432935" h="1865630">
                  <a:moveTo>
                    <a:pt x="4432567" y="0"/>
                  </a:moveTo>
                  <a:lnTo>
                    <a:pt x="0" y="0"/>
                  </a:lnTo>
                  <a:lnTo>
                    <a:pt x="0" y="1814220"/>
                  </a:lnTo>
                  <a:lnTo>
                    <a:pt x="4008" y="1833945"/>
                  </a:lnTo>
                  <a:lnTo>
                    <a:pt x="14922" y="1850098"/>
                  </a:lnTo>
                  <a:lnTo>
                    <a:pt x="31075" y="1861012"/>
                  </a:lnTo>
                  <a:lnTo>
                    <a:pt x="50800" y="1865020"/>
                  </a:lnTo>
                  <a:lnTo>
                    <a:pt x="4381767" y="1865020"/>
                  </a:lnTo>
                  <a:lnTo>
                    <a:pt x="4401492" y="1861012"/>
                  </a:lnTo>
                  <a:lnTo>
                    <a:pt x="4417644" y="1850098"/>
                  </a:lnTo>
                  <a:lnTo>
                    <a:pt x="4428558" y="1833945"/>
                  </a:lnTo>
                  <a:lnTo>
                    <a:pt x="4432567" y="181422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00976"/>
              <a:ext cx="0" cy="1985010"/>
            </a:xfrm>
            <a:custGeom>
              <a:avLst/>
              <a:gdLst/>
              <a:ahLst/>
              <a:cxnLst/>
              <a:rect l="l" t="t" r="r" b="b"/>
              <a:pathLst>
                <a:path h="1985010">
                  <a:moveTo>
                    <a:pt x="0" y="198451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882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755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6287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05966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72551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762645"/>
            <a:ext cx="3632835" cy="183959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(Left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Factoring)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3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earlier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example,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025525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b="1" spc="-4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==</a:t>
            </a:r>
            <a:r>
              <a:rPr sz="1100" spc="-4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r>
              <a:rPr sz="1100" b="1" spc="-4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!=</a:t>
            </a:r>
            <a:r>
              <a:rPr sz="11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&lt;</a:t>
            </a:r>
            <a:r>
              <a:rPr sz="11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</a:pPr>
            <a:endParaRPr sz="1100">
              <a:latin typeface="Tahoma" panose="020B0604030504040204"/>
              <a:cs typeface="Tahoma" panose="020B0604030504040204"/>
            </a:endParaRPr>
          </a:p>
          <a:p>
            <a:pPr>
              <a:lnSpc>
                <a:spcPct val="100000"/>
              </a:lnSpc>
              <a:spcBef>
                <a:spcPts val="395"/>
              </a:spcBef>
            </a:pPr>
            <a:endParaRPr sz="1100">
              <a:latin typeface="Tahoma" panose="020B0604030504040204"/>
              <a:cs typeface="Tahoma" panose="020B0604030504040204"/>
            </a:endParaRPr>
          </a:p>
          <a:p>
            <a:pPr marL="30226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perform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left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factoring,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introduce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200" spc="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: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247015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b="1" spc="-20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200" spc="-3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1025525" algn="ctr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1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==</a:t>
            </a:r>
            <a:r>
              <a:rPr sz="11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8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!=</a:t>
            </a:r>
            <a:r>
              <a:rPr sz="11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&lt;</a:t>
            </a:r>
            <a:r>
              <a:rPr sz="1100" spc="-4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num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6_ Find FOLLOW() in Compiler Design _ Learn First() &amp; Follow() in Easiest way 8-44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6_ Find FOLLOW() in Compiler Design _ Learn First() &amp; Follow() in Easiest way 7-23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111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The</a:t>
            </a:r>
            <a:r>
              <a:rPr spc="190" dirty="0"/>
              <a:t> </a:t>
            </a:r>
            <a:r>
              <a:rPr spc="120" dirty="0"/>
              <a:t>FOLLOW</a:t>
            </a:r>
            <a:r>
              <a:rPr spc="195" dirty="0"/>
              <a:t> </a:t>
            </a:r>
            <a:r>
              <a:rPr spc="50" dirty="0"/>
              <a:t>Function</a:t>
            </a:r>
            <a:endParaRPr spc="5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459242"/>
            <a:ext cx="4483735" cy="614680"/>
            <a:chOff x="87743" y="1459242"/>
            <a:chExt cx="4483735" cy="6146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1971916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1604314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95921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459242"/>
              <a:ext cx="50800" cy="51267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648594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321"/>
                  </a:lnTo>
                  <a:lnTo>
                    <a:pt x="4008" y="343046"/>
                  </a:lnTo>
                  <a:lnTo>
                    <a:pt x="14922" y="359199"/>
                  </a:lnTo>
                  <a:lnTo>
                    <a:pt x="31075" y="370113"/>
                  </a:lnTo>
                  <a:lnTo>
                    <a:pt x="50800" y="374122"/>
                  </a:lnTo>
                  <a:lnTo>
                    <a:pt x="4381767" y="374122"/>
                  </a:lnTo>
                  <a:lnTo>
                    <a:pt x="4401492" y="370113"/>
                  </a:lnTo>
                  <a:lnTo>
                    <a:pt x="4417644" y="359199"/>
                  </a:lnTo>
                  <a:lnTo>
                    <a:pt x="4428558" y="343046"/>
                  </a:lnTo>
                  <a:lnTo>
                    <a:pt x="4432567" y="32332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497347"/>
              <a:ext cx="0" cy="494030"/>
            </a:xfrm>
            <a:custGeom>
              <a:avLst/>
              <a:gdLst/>
              <a:ahLst/>
              <a:cxnLst/>
              <a:rect l="l" t="t" r="r" b="b"/>
              <a:pathLst>
                <a:path h="494030">
                  <a:moveTo>
                    <a:pt x="0" y="49361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4846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4719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45924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1351239"/>
            <a:ext cx="4138295" cy="6394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(The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Function)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3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string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4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all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tokens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may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45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100" u="heavy" spc="45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u="heavy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u="heavy" spc="-1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u="heavy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u="heavy" spc="4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u="heavy" spc="4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1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derivation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165103" y="1511156"/>
            <a:ext cx="1965960" cy="304800"/>
            <a:chOff x="1165103" y="1511156"/>
            <a:chExt cx="1965960" cy="304800"/>
          </a:xfrm>
        </p:grpSpPr>
        <p:sp>
          <p:nvSpPr>
            <p:cNvPr id="18" name="object 18"/>
            <p:cNvSpPr/>
            <p:nvPr/>
          </p:nvSpPr>
          <p:spPr>
            <a:xfrm>
              <a:off x="1165103" y="1608675"/>
              <a:ext cx="815975" cy="0"/>
            </a:xfrm>
            <a:custGeom>
              <a:avLst/>
              <a:gdLst/>
              <a:ahLst/>
              <a:cxnLst/>
              <a:rect l="l" t="t" r="r" b="b"/>
              <a:pathLst>
                <a:path w="815975">
                  <a:moveTo>
                    <a:pt x="0" y="1"/>
                  </a:moveTo>
                  <a:lnTo>
                    <a:pt x="0" y="1"/>
                  </a:lnTo>
                  <a:lnTo>
                    <a:pt x="764666" y="1"/>
                  </a:lnTo>
                  <a:lnTo>
                    <a:pt x="815643" y="1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858637" y="1520353"/>
              <a:ext cx="263525" cy="108585"/>
            </a:xfrm>
            <a:custGeom>
              <a:avLst/>
              <a:gdLst/>
              <a:ahLst/>
              <a:cxnLst/>
              <a:rect l="l" t="t" r="r" b="b"/>
              <a:pathLst>
                <a:path w="263525" h="108585">
                  <a:moveTo>
                    <a:pt x="7570" y="62082"/>
                  </a:moveTo>
                  <a:lnTo>
                    <a:pt x="-5" y="86824"/>
                  </a:lnTo>
                  <a:lnTo>
                    <a:pt x="3708" y="102280"/>
                  </a:lnTo>
                  <a:lnTo>
                    <a:pt x="18710" y="108449"/>
                  </a:lnTo>
                  <a:lnTo>
                    <a:pt x="45002" y="105332"/>
                  </a:lnTo>
                  <a:lnTo>
                    <a:pt x="82584" y="92928"/>
                  </a:lnTo>
                  <a:lnTo>
                    <a:pt x="131454" y="71238"/>
                  </a:lnTo>
                  <a:lnTo>
                    <a:pt x="191614" y="40261"/>
                  </a:lnTo>
                  <a:lnTo>
                    <a:pt x="263063" y="-1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11507" y="1784781"/>
              <a:ext cx="83185" cy="22225"/>
            </a:xfrm>
            <a:custGeom>
              <a:avLst/>
              <a:gdLst/>
              <a:ahLst/>
              <a:cxnLst/>
              <a:rect l="l" t="t" r="r" b="b"/>
              <a:pathLst>
                <a:path w="83185" h="22225">
                  <a:moveTo>
                    <a:pt x="3" y="-3"/>
                  </a:moveTo>
                  <a:lnTo>
                    <a:pt x="20696" y="5430"/>
                  </a:lnTo>
                  <a:lnTo>
                    <a:pt x="41388" y="10864"/>
                  </a:lnTo>
                  <a:lnTo>
                    <a:pt x="62081" y="16298"/>
                  </a:lnTo>
                  <a:lnTo>
                    <a:pt x="82774" y="21732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Computing</a:t>
            </a:r>
            <a:r>
              <a:rPr spc="225" dirty="0"/>
              <a:t> </a:t>
            </a:r>
            <a:r>
              <a:rPr spc="114" dirty="0"/>
              <a:t>FOLLOW(</a:t>
            </a:r>
            <a:r>
              <a:rPr b="0" i="1" spc="114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A</a:t>
            </a:r>
            <a:r>
              <a:rPr spc="114" dirty="0"/>
              <a:t>)</a:t>
            </a:r>
            <a:endParaRPr spc="114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54240"/>
            <a:ext cx="4483735" cy="2127250"/>
            <a:chOff x="87743" y="854240"/>
            <a:chExt cx="4483735" cy="21272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544" y="2879369"/>
              <a:ext cx="101600" cy="101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999337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6666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54240"/>
              <a:ext cx="50800" cy="202512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43597"/>
              <a:ext cx="4432935" cy="1886585"/>
            </a:xfrm>
            <a:custGeom>
              <a:avLst/>
              <a:gdLst/>
              <a:ahLst/>
              <a:cxnLst/>
              <a:rect l="l" t="t" r="r" b="b"/>
              <a:pathLst>
                <a:path w="4432935" h="1886585">
                  <a:moveTo>
                    <a:pt x="4432567" y="0"/>
                  </a:moveTo>
                  <a:lnTo>
                    <a:pt x="0" y="0"/>
                  </a:lnTo>
                  <a:lnTo>
                    <a:pt x="0" y="1835772"/>
                  </a:lnTo>
                  <a:lnTo>
                    <a:pt x="4008" y="1855497"/>
                  </a:lnTo>
                  <a:lnTo>
                    <a:pt x="14922" y="1871649"/>
                  </a:lnTo>
                  <a:lnTo>
                    <a:pt x="31075" y="1882564"/>
                  </a:lnTo>
                  <a:lnTo>
                    <a:pt x="50800" y="1886572"/>
                  </a:lnTo>
                  <a:lnTo>
                    <a:pt x="4381767" y="1886572"/>
                  </a:lnTo>
                  <a:lnTo>
                    <a:pt x="4401492" y="1882564"/>
                  </a:lnTo>
                  <a:lnTo>
                    <a:pt x="4417644" y="1871649"/>
                  </a:lnTo>
                  <a:lnTo>
                    <a:pt x="4428558" y="1855497"/>
                  </a:lnTo>
                  <a:lnTo>
                    <a:pt x="4432567" y="183577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92340"/>
              <a:ext cx="0" cy="2006600"/>
            </a:xfrm>
            <a:custGeom>
              <a:avLst/>
              <a:gdLst/>
              <a:ahLst/>
              <a:cxnLst/>
              <a:rect l="l" t="t" r="r" b="b"/>
              <a:pathLst>
                <a:path h="2006600">
                  <a:moveTo>
                    <a:pt x="0" y="200607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796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669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54240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05103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94917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518742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299284"/>
              <a:ext cx="52527" cy="52527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5844" y="746262"/>
            <a:ext cx="4213860" cy="195008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Computing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41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nonterminal.</a:t>
            </a:r>
            <a:r>
              <a:rPr sz="1100" spc="20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computed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start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000" u="heavy" spc="305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Garamond" panose="02020404030301010803"/>
                <a:cs typeface="Garamond" panose="02020404030301010803"/>
              </a:rPr>
              <a:t> </a:t>
            </a:r>
            <a:r>
              <a:rPr sz="1000" u="heavy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Garamond" panose="02020404030301010803"/>
                <a:cs typeface="Garamond" panose="02020404030301010803"/>
              </a:rPr>
              <a:t>$</a:t>
            </a:r>
            <a:r>
              <a:rPr sz="1000" u="heavy" spc="1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56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αAβ</a:t>
            </a:r>
            <a:r>
              <a:rPr sz="1000" i="1" spc="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production,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696595" algn="ctr">
              <a:lnSpc>
                <a:spcPct val="100000"/>
              </a:lnSpc>
              <a:spcBef>
                <a:spcPts val="990"/>
              </a:spcBef>
            </a:pPr>
            <a:r>
              <a:rPr sz="1000" spc="6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66420" marR="508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αA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production,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αAβ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000" u="heavy" spc="-10" dirty="0">
                <a:uFill>
                  <a:solidFill>
                    <a:srgbClr val="FF2600"/>
                  </a:solidFill>
                </a:uFill>
                <a:latin typeface="Palatino Linotype" panose="02040502050505030304"/>
                <a:cs typeface="Palatino Linotype" panose="02040502050505030304"/>
              </a:rPr>
              <a:t>nullab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le,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0" dirty="0">
                <a:latin typeface="Palatino Linotype" panose="02040502050505030304"/>
                <a:cs typeface="Palatino Linotype" panose="02040502050505030304"/>
              </a:rPr>
              <a:t>then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696595" algn="ctr">
              <a:lnSpc>
                <a:spcPts val="1190"/>
              </a:lnSpc>
            </a:pP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⊆</a:t>
            </a:r>
            <a:r>
              <a:rPr sz="1000" spc="1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375697" y="878324"/>
            <a:ext cx="2613660" cy="1565275"/>
            <a:chOff x="375697" y="878324"/>
            <a:chExt cx="2613660" cy="156527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16045" y="1016895"/>
              <a:ext cx="212390" cy="21239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991531" y="1203444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685800">
                  <a:moveTo>
                    <a:pt x="1" y="1"/>
                  </a:moveTo>
                  <a:lnTo>
                    <a:pt x="1" y="1"/>
                  </a:lnTo>
                  <a:lnTo>
                    <a:pt x="632470" y="1"/>
                  </a:lnTo>
                  <a:lnTo>
                    <a:pt x="685176" y="1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11637" y="1623852"/>
              <a:ext cx="586105" cy="0"/>
            </a:xfrm>
            <a:custGeom>
              <a:avLst/>
              <a:gdLst/>
              <a:ahLst/>
              <a:cxnLst/>
              <a:rect l="l" t="t" r="r" b="b"/>
              <a:pathLst>
                <a:path w="586105">
                  <a:moveTo>
                    <a:pt x="0" y="1"/>
                  </a:moveTo>
                  <a:lnTo>
                    <a:pt x="0" y="1"/>
                  </a:lnTo>
                  <a:lnTo>
                    <a:pt x="536981" y="1"/>
                  </a:lnTo>
                  <a:lnTo>
                    <a:pt x="585798" y="1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352890" y="887521"/>
              <a:ext cx="340360" cy="119380"/>
            </a:xfrm>
            <a:custGeom>
              <a:avLst/>
              <a:gdLst/>
              <a:ahLst/>
              <a:cxnLst/>
              <a:rect l="l" t="t" r="r" b="b"/>
              <a:pathLst>
                <a:path w="340360" h="119380">
                  <a:moveTo>
                    <a:pt x="6034" y="47565"/>
                  </a:moveTo>
                  <a:lnTo>
                    <a:pt x="2" y="76814"/>
                  </a:lnTo>
                  <a:lnTo>
                    <a:pt x="2726" y="98505"/>
                  </a:lnTo>
                  <a:lnTo>
                    <a:pt x="14207" y="112640"/>
                  </a:lnTo>
                  <a:lnTo>
                    <a:pt x="34445" y="119218"/>
                  </a:lnTo>
                  <a:lnTo>
                    <a:pt x="63440" y="118240"/>
                  </a:lnTo>
                  <a:lnTo>
                    <a:pt x="101191" y="109705"/>
                  </a:lnTo>
                  <a:lnTo>
                    <a:pt x="147699" y="93613"/>
                  </a:lnTo>
                  <a:lnTo>
                    <a:pt x="202963" y="69964"/>
                  </a:lnTo>
                  <a:lnTo>
                    <a:pt x="266984" y="38759"/>
                  </a:lnTo>
                  <a:lnTo>
                    <a:pt x="339761" y="-2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18958" y="1603453"/>
              <a:ext cx="579755" cy="355600"/>
            </a:xfrm>
            <a:custGeom>
              <a:avLst/>
              <a:gdLst/>
              <a:ahLst/>
              <a:cxnLst/>
              <a:rect l="l" t="t" r="r" b="b"/>
              <a:pathLst>
                <a:path w="579755" h="355600">
                  <a:moveTo>
                    <a:pt x="579738" y="177556"/>
                  </a:moveTo>
                  <a:lnTo>
                    <a:pt x="556959" y="108443"/>
                  </a:lnTo>
                  <a:lnTo>
                    <a:pt x="530233" y="78282"/>
                  </a:lnTo>
                  <a:lnTo>
                    <a:pt x="494838" y="52005"/>
                  </a:lnTo>
                  <a:lnTo>
                    <a:pt x="451938" y="30323"/>
                  </a:lnTo>
                  <a:lnTo>
                    <a:pt x="402699" y="13953"/>
                  </a:lnTo>
                  <a:lnTo>
                    <a:pt x="348288" y="3607"/>
                  </a:lnTo>
                  <a:lnTo>
                    <a:pt x="289869" y="0"/>
                  </a:lnTo>
                  <a:lnTo>
                    <a:pt x="231450" y="3607"/>
                  </a:lnTo>
                  <a:lnTo>
                    <a:pt x="177039" y="13953"/>
                  </a:lnTo>
                  <a:lnTo>
                    <a:pt x="127801" y="30323"/>
                  </a:lnTo>
                  <a:lnTo>
                    <a:pt x="84901" y="52005"/>
                  </a:lnTo>
                  <a:lnTo>
                    <a:pt x="49506" y="78282"/>
                  </a:lnTo>
                  <a:lnTo>
                    <a:pt x="22780" y="108443"/>
                  </a:lnTo>
                  <a:lnTo>
                    <a:pt x="1" y="177556"/>
                  </a:lnTo>
                  <a:lnTo>
                    <a:pt x="5890" y="213339"/>
                  </a:lnTo>
                  <a:lnTo>
                    <a:pt x="49506" y="276829"/>
                  </a:lnTo>
                  <a:lnTo>
                    <a:pt x="84901" y="303107"/>
                  </a:lnTo>
                  <a:lnTo>
                    <a:pt x="127801" y="324788"/>
                  </a:lnTo>
                  <a:lnTo>
                    <a:pt x="177039" y="341159"/>
                  </a:lnTo>
                  <a:lnTo>
                    <a:pt x="231450" y="351505"/>
                  </a:lnTo>
                  <a:lnTo>
                    <a:pt x="289869" y="355112"/>
                  </a:lnTo>
                  <a:lnTo>
                    <a:pt x="348288" y="351505"/>
                  </a:lnTo>
                  <a:lnTo>
                    <a:pt x="402699" y="341159"/>
                  </a:lnTo>
                  <a:lnTo>
                    <a:pt x="451938" y="324788"/>
                  </a:lnTo>
                  <a:lnTo>
                    <a:pt x="494838" y="303107"/>
                  </a:lnTo>
                  <a:lnTo>
                    <a:pt x="530233" y="276829"/>
                  </a:lnTo>
                  <a:lnTo>
                    <a:pt x="556959" y="246668"/>
                  </a:lnTo>
                  <a:lnTo>
                    <a:pt x="579738" y="177556"/>
                  </a:lnTo>
                  <a:close/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95342" y="1496136"/>
              <a:ext cx="282575" cy="132080"/>
            </a:xfrm>
            <a:custGeom>
              <a:avLst/>
              <a:gdLst/>
              <a:ahLst/>
              <a:cxnLst/>
              <a:rect l="l" t="t" r="r" b="b"/>
              <a:pathLst>
                <a:path w="282575" h="132080">
                  <a:moveTo>
                    <a:pt x="1319" y="3"/>
                  </a:moveTo>
                  <a:lnTo>
                    <a:pt x="0" y="43834"/>
                  </a:lnTo>
                  <a:lnTo>
                    <a:pt x="13479" y="105198"/>
                  </a:lnTo>
                  <a:lnTo>
                    <a:pt x="48446" y="131496"/>
                  </a:lnTo>
                  <a:lnTo>
                    <a:pt x="73988" y="131496"/>
                  </a:lnTo>
                  <a:lnTo>
                    <a:pt x="104902" y="122730"/>
                  </a:lnTo>
                  <a:lnTo>
                    <a:pt x="141188" y="105198"/>
                  </a:lnTo>
                  <a:lnTo>
                    <a:pt x="182847" y="78899"/>
                  </a:lnTo>
                  <a:lnTo>
                    <a:pt x="229877" y="43834"/>
                  </a:lnTo>
                  <a:lnTo>
                    <a:pt x="282280" y="3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6382" y="1235313"/>
              <a:ext cx="217425" cy="13093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888291" y="2370574"/>
              <a:ext cx="92075" cy="12065"/>
            </a:xfrm>
            <a:custGeom>
              <a:avLst/>
              <a:gdLst/>
              <a:ahLst/>
              <a:cxnLst/>
              <a:rect l="l" t="t" r="r" b="b"/>
              <a:pathLst>
                <a:path w="92075" h="12064">
                  <a:moveTo>
                    <a:pt x="-1" y="1748"/>
                  </a:moveTo>
                  <a:lnTo>
                    <a:pt x="23366" y="0"/>
                  </a:lnTo>
                  <a:lnTo>
                    <a:pt x="46430" y="1068"/>
                  </a:lnTo>
                  <a:lnTo>
                    <a:pt x="69189" y="4953"/>
                  </a:lnTo>
                  <a:lnTo>
                    <a:pt x="91644" y="11654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4895" y="2184513"/>
              <a:ext cx="460375" cy="250190"/>
            </a:xfrm>
            <a:custGeom>
              <a:avLst/>
              <a:gdLst/>
              <a:ahLst/>
              <a:cxnLst/>
              <a:rect l="l" t="t" r="r" b="b"/>
              <a:pathLst>
                <a:path w="460375" h="250189">
                  <a:moveTo>
                    <a:pt x="11975" y="65911"/>
                  </a:moveTo>
                  <a:lnTo>
                    <a:pt x="4134" y="107525"/>
                  </a:lnTo>
                  <a:lnTo>
                    <a:pt x="142" y="143813"/>
                  </a:lnTo>
                  <a:lnTo>
                    <a:pt x="0" y="174773"/>
                  </a:lnTo>
                  <a:lnTo>
                    <a:pt x="3706" y="200408"/>
                  </a:lnTo>
                  <a:lnTo>
                    <a:pt x="11262" y="220715"/>
                  </a:lnTo>
                  <a:lnTo>
                    <a:pt x="22667" y="235696"/>
                  </a:lnTo>
                  <a:lnTo>
                    <a:pt x="37922" y="245351"/>
                  </a:lnTo>
                  <a:lnTo>
                    <a:pt x="57026" y="249679"/>
                  </a:lnTo>
                  <a:lnTo>
                    <a:pt x="79979" y="248681"/>
                  </a:lnTo>
                  <a:lnTo>
                    <a:pt x="137433" y="230704"/>
                  </a:lnTo>
                  <a:lnTo>
                    <a:pt x="171934" y="213726"/>
                  </a:lnTo>
                  <a:lnTo>
                    <a:pt x="210284" y="191421"/>
                  </a:lnTo>
                  <a:lnTo>
                    <a:pt x="252483" y="163790"/>
                  </a:lnTo>
                  <a:lnTo>
                    <a:pt x="298532" y="130832"/>
                  </a:lnTo>
                  <a:lnTo>
                    <a:pt x="348430" y="92548"/>
                  </a:lnTo>
                  <a:lnTo>
                    <a:pt x="402177" y="48937"/>
                  </a:lnTo>
                  <a:lnTo>
                    <a:pt x="459774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0" dirty="0"/>
              <a:t>FOLLOW</a:t>
            </a:r>
            <a:endParaRPr spc="1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21638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338134"/>
            <a:ext cx="3970020" cy="7804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667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concerned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about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nonterminals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According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definition,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determine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),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must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inspect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i="1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their</a:t>
            </a:r>
            <a:r>
              <a:rPr sz="1100" i="1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37791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Example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1563" y="931430"/>
            <a:ext cx="4483735" cy="1868805"/>
            <a:chOff x="87743" y="957465"/>
            <a:chExt cx="4483735" cy="18688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0255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2455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71185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57465"/>
              <a:ext cx="50800" cy="176709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46822"/>
              <a:ext cx="4432935" cy="1628775"/>
            </a:xfrm>
            <a:custGeom>
              <a:avLst/>
              <a:gdLst/>
              <a:ahLst/>
              <a:cxnLst/>
              <a:rect l="l" t="t" r="r" b="b"/>
              <a:pathLst>
                <a:path w="4432935" h="1628775">
                  <a:moveTo>
                    <a:pt x="4432567" y="0"/>
                  </a:moveTo>
                  <a:lnTo>
                    <a:pt x="0" y="0"/>
                  </a:lnTo>
                  <a:lnTo>
                    <a:pt x="0" y="1577733"/>
                  </a:lnTo>
                  <a:lnTo>
                    <a:pt x="4008" y="1597458"/>
                  </a:lnTo>
                  <a:lnTo>
                    <a:pt x="14922" y="1613611"/>
                  </a:lnTo>
                  <a:lnTo>
                    <a:pt x="31075" y="1624525"/>
                  </a:lnTo>
                  <a:lnTo>
                    <a:pt x="50800" y="1628534"/>
                  </a:lnTo>
                  <a:lnTo>
                    <a:pt x="4381767" y="1628534"/>
                  </a:lnTo>
                  <a:lnTo>
                    <a:pt x="4401492" y="1624525"/>
                  </a:lnTo>
                  <a:lnTo>
                    <a:pt x="4417644" y="1613611"/>
                  </a:lnTo>
                  <a:lnTo>
                    <a:pt x="4428558" y="1597458"/>
                  </a:lnTo>
                  <a:lnTo>
                    <a:pt x="4432567" y="1577733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95565"/>
              <a:ext cx="0" cy="1748155"/>
            </a:xfrm>
            <a:custGeom>
              <a:avLst/>
              <a:gdLst/>
              <a:ahLst/>
              <a:cxnLst/>
              <a:rect l="l" t="t" r="r" b="b"/>
              <a:pathLst>
                <a:path h="1748155">
                  <a:moveTo>
                    <a:pt x="0" y="17480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828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701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5746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00556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857260"/>
            <a:ext cx="152527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</a:t>
            </a:r>
            <a:r>
              <a:rPr sz="11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735774" y="156940"/>
            <a:ext cx="123571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FOLLOW(E)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)}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2551273" y="436340"/>
            <a:ext cx="1604645" cy="459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FOLLOW(T)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FIRST(E’)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U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78105">
              <a:lnSpc>
                <a:spcPct val="100000"/>
              </a:lnSpc>
              <a:spcBef>
                <a:spcPts val="100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FOLLOW(F)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{*,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$,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)}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38667" y="995140"/>
            <a:ext cx="162941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FOLLOW(E’)=</a:t>
            </a:r>
            <a:r>
              <a:rPr sz="1000" spc="4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FOLLOW(E)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33575" y="1274445"/>
            <a:ext cx="2293620" cy="1252855"/>
          </a:xfrm>
          <a:prstGeom prst="rect">
            <a:avLst/>
          </a:prstGeom>
        </p:spPr>
        <p:txBody>
          <a:bodyPr vert="horz" wrap="square" lIns="0" tIns="13970" rIns="0" bIns="0" rtlCol="0">
            <a:noAutofit/>
          </a:bodyPr>
          <a:lstStyle/>
          <a:p>
            <a:pPr marL="606425">
              <a:lnSpc>
                <a:spcPts val="1195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FOLLOW(T’)</a:t>
            </a:r>
            <a:r>
              <a:rPr sz="1000" spc="3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1000" spc="3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FOLLOW(T)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 marL="73025">
              <a:lnSpc>
                <a:spcPts val="1315"/>
              </a:lnSpc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5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83185" marR="1288415" indent="-45720">
              <a:lnSpc>
                <a:spcPct val="125000"/>
              </a:lnSpc>
            </a:pP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89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74930" marR="1283335" indent="-27940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62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u="heavy" spc="17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7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u="heavy" spc="-50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Bookman Old Style" panose="02050604050505020204"/>
                <a:cs typeface="Bookman Old Style" panose="02050604050505020204"/>
              </a:rPr>
              <a:t>ε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294" y="1518351"/>
            <a:ext cx="167386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1000"/>
              </a:lnSpc>
              <a:spcBef>
                <a:spcPts val="95"/>
              </a:spcBef>
            </a:pPr>
            <a:r>
              <a:rPr sz="900" b="1" spc="75" dirty="0">
                <a:latin typeface="Book Antiqua" panose="02040602050305030304"/>
                <a:cs typeface="Book Antiqua" panose="02040602050305030304"/>
              </a:rPr>
              <a:t>FOLLOW(T)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14" dirty="0">
                <a:latin typeface="Book Antiqua" panose="02040602050305030304"/>
                <a:cs typeface="Book Antiqua" panose="02040602050305030304"/>
              </a:rPr>
              <a:t>FIRST(E’)</a:t>
            </a:r>
            <a:r>
              <a:rPr sz="900" b="1" spc="10" dirty="0">
                <a:latin typeface="Book Antiqua" panose="02040602050305030304"/>
                <a:cs typeface="Book Antiqua" panose="02040602050305030304"/>
              </a:rPr>
              <a:t> U </a:t>
            </a:r>
            <a:r>
              <a:rPr sz="900" b="1" spc="75" dirty="0">
                <a:latin typeface="Book Antiqua" panose="02040602050305030304"/>
                <a:cs typeface="Book Antiqua" panose="02040602050305030304"/>
              </a:rPr>
              <a:t>FOLLOW(E)</a:t>
            </a:r>
            <a:endParaRPr sz="900">
              <a:latin typeface="Book Antiqua" panose="02040602050305030304"/>
              <a:cs typeface="Book Antiqua" panose="020406020503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b="1" spc="-100" dirty="0">
                <a:latin typeface="Book Antiqua" panose="02040602050305030304"/>
                <a:cs typeface="Book Antiqua" panose="02040602050305030304"/>
              </a:rPr>
              <a:t>=</a:t>
            </a:r>
            <a:r>
              <a:rPr sz="900" b="1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55" dirty="0">
                <a:latin typeface="Book Antiqua" panose="02040602050305030304"/>
                <a:cs typeface="Book Antiqua" panose="02040602050305030304"/>
              </a:rPr>
              <a:t>{+,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110" dirty="0">
                <a:latin typeface="Book Antiqua" panose="02040602050305030304"/>
                <a:cs typeface="Book Antiqua" panose="02040602050305030304"/>
              </a:rPr>
              <a:t>$,</a:t>
            </a:r>
            <a:r>
              <a:rPr sz="900" b="1" spc="5" dirty="0">
                <a:latin typeface="Book Antiqua" panose="02040602050305030304"/>
                <a:cs typeface="Book Antiqua" panose="02040602050305030304"/>
              </a:rPr>
              <a:t> </a:t>
            </a:r>
            <a:r>
              <a:rPr sz="900" b="1" spc="204" dirty="0">
                <a:latin typeface="Book Antiqua" panose="02040602050305030304"/>
                <a:cs typeface="Book Antiqua" panose="02040602050305030304"/>
              </a:rPr>
              <a:t>)}</a:t>
            </a:r>
            <a:endParaRPr sz="900">
              <a:latin typeface="Book Antiqua" panose="02040602050305030304"/>
              <a:cs typeface="Book Antiqua" panose="02040602050305030304"/>
            </a:endParaRPr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92289"/>
            <a:ext cx="4483735" cy="2531745"/>
            <a:chOff x="87743" y="692289"/>
            <a:chExt cx="4483735" cy="2531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738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230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0960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92289"/>
              <a:ext cx="50800" cy="24300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81646"/>
              <a:ext cx="4432935" cy="2291715"/>
            </a:xfrm>
            <a:custGeom>
              <a:avLst/>
              <a:gdLst/>
              <a:ahLst/>
              <a:cxnLst/>
              <a:rect l="l" t="t" r="r" b="b"/>
              <a:pathLst>
                <a:path w="4432935" h="2291715">
                  <a:moveTo>
                    <a:pt x="4432567" y="0"/>
                  </a:moveTo>
                  <a:lnTo>
                    <a:pt x="0" y="0"/>
                  </a:lnTo>
                  <a:lnTo>
                    <a:pt x="0" y="2240661"/>
                  </a:lnTo>
                  <a:lnTo>
                    <a:pt x="4008" y="2260385"/>
                  </a:lnTo>
                  <a:lnTo>
                    <a:pt x="14922" y="2276538"/>
                  </a:lnTo>
                  <a:lnTo>
                    <a:pt x="31075" y="2287452"/>
                  </a:lnTo>
                  <a:lnTo>
                    <a:pt x="50800" y="2291461"/>
                  </a:lnTo>
                  <a:lnTo>
                    <a:pt x="4381767" y="2291461"/>
                  </a:lnTo>
                  <a:lnTo>
                    <a:pt x="4401492" y="2287452"/>
                  </a:lnTo>
                  <a:lnTo>
                    <a:pt x="4417644" y="2276538"/>
                  </a:lnTo>
                  <a:lnTo>
                    <a:pt x="4428558" y="2260385"/>
                  </a:lnTo>
                  <a:lnTo>
                    <a:pt x="4432567" y="22406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30389"/>
              <a:ext cx="0" cy="2411095"/>
            </a:xfrm>
            <a:custGeom>
              <a:avLst/>
              <a:gdLst/>
              <a:ahLst/>
              <a:cxnLst/>
              <a:rect l="l" t="t" r="r" b="b"/>
              <a:pathLst>
                <a:path h="2411095">
                  <a:moveTo>
                    <a:pt x="0" y="24109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76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9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4315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32954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844" y="584312"/>
            <a:ext cx="2974340" cy="920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477010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start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948815">
              <a:lnSpc>
                <a:spcPct val="100000"/>
              </a:lnSpc>
              <a:spcBef>
                <a:spcPts val="990"/>
              </a:spcBef>
            </a:pP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9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0915" y="1913496"/>
            <a:ext cx="52705" cy="833119"/>
            <a:chOff x="570915" y="1913496"/>
            <a:chExt cx="52705" cy="833119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913496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694038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80021" y="1829338"/>
            <a:ext cx="2535555" cy="455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production.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600835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spc="-2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spc="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3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680021" y="2593811"/>
            <a:ext cx="55689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30374" y="2745640"/>
            <a:ext cx="130175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92289"/>
            <a:ext cx="4483735" cy="2531745"/>
            <a:chOff x="87743" y="692289"/>
            <a:chExt cx="4483735" cy="2531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738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230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0960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92289"/>
              <a:ext cx="50800" cy="24300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81646"/>
              <a:ext cx="4432935" cy="2291715"/>
            </a:xfrm>
            <a:custGeom>
              <a:avLst/>
              <a:gdLst/>
              <a:ahLst/>
              <a:cxnLst/>
              <a:rect l="l" t="t" r="r" b="b"/>
              <a:pathLst>
                <a:path w="4432935" h="2291715">
                  <a:moveTo>
                    <a:pt x="4432567" y="0"/>
                  </a:moveTo>
                  <a:lnTo>
                    <a:pt x="0" y="0"/>
                  </a:lnTo>
                  <a:lnTo>
                    <a:pt x="0" y="2240661"/>
                  </a:lnTo>
                  <a:lnTo>
                    <a:pt x="4008" y="2260385"/>
                  </a:lnTo>
                  <a:lnTo>
                    <a:pt x="14922" y="2276538"/>
                  </a:lnTo>
                  <a:lnTo>
                    <a:pt x="31075" y="2287452"/>
                  </a:lnTo>
                  <a:lnTo>
                    <a:pt x="50800" y="2291461"/>
                  </a:lnTo>
                  <a:lnTo>
                    <a:pt x="4381767" y="2291461"/>
                  </a:lnTo>
                  <a:lnTo>
                    <a:pt x="4401492" y="2287452"/>
                  </a:lnTo>
                  <a:lnTo>
                    <a:pt x="4417644" y="2276538"/>
                  </a:lnTo>
                  <a:lnTo>
                    <a:pt x="4428558" y="2260385"/>
                  </a:lnTo>
                  <a:lnTo>
                    <a:pt x="4432567" y="22406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30389"/>
              <a:ext cx="0" cy="2411095"/>
            </a:xfrm>
            <a:custGeom>
              <a:avLst/>
              <a:gdLst/>
              <a:ahLst/>
              <a:cxnLst/>
              <a:rect l="l" t="t" r="r" b="b"/>
              <a:pathLst>
                <a:path h="2411095">
                  <a:moveTo>
                    <a:pt x="0" y="24109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76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9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4315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32954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913496"/>
              <a:ext cx="52527" cy="525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5844" y="584312"/>
            <a:ext cx="3089910" cy="1701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59194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start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820545" algn="ctr">
              <a:lnSpc>
                <a:spcPct val="100000"/>
              </a:lnSpc>
              <a:spcBef>
                <a:spcPts val="990"/>
              </a:spcBef>
            </a:pP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9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1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66420">
              <a:lnSpc>
                <a:spcPct val="100000"/>
              </a:lnSpc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8205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0915" y="2694038"/>
            <a:ext cx="52527" cy="5252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80021" y="2593811"/>
            <a:ext cx="55689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30374" y="2745640"/>
            <a:ext cx="130175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92289"/>
            <a:ext cx="4483735" cy="2531745"/>
            <a:chOff x="87743" y="692289"/>
            <a:chExt cx="4483735" cy="25317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738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230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0960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92289"/>
              <a:ext cx="50800" cy="243001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81646"/>
              <a:ext cx="4432935" cy="2291715"/>
            </a:xfrm>
            <a:custGeom>
              <a:avLst/>
              <a:gdLst/>
              <a:ahLst/>
              <a:cxnLst/>
              <a:rect l="l" t="t" r="r" b="b"/>
              <a:pathLst>
                <a:path w="4432935" h="2291715">
                  <a:moveTo>
                    <a:pt x="4432567" y="0"/>
                  </a:moveTo>
                  <a:lnTo>
                    <a:pt x="0" y="0"/>
                  </a:lnTo>
                  <a:lnTo>
                    <a:pt x="0" y="2240661"/>
                  </a:lnTo>
                  <a:lnTo>
                    <a:pt x="4008" y="2260385"/>
                  </a:lnTo>
                  <a:lnTo>
                    <a:pt x="14922" y="2276538"/>
                  </a:lnTo>
                  <a:lnTo>
                    <a:pt x="31075" y="2287452"/>
                  </a:lnTo>
                  <a:lnTo>
                    <a:pt x="50800" y="2291461"/>
                  </a:lnTo>
                  <a:lnTo>
                    <a:pt x="4381767" y="2291461"/>
                  </a:lnTo>
                  <a:lnTo>
                    <a:pt x="4401492" y="2287452"/>
                  </a:lnTo>
                  <a:lnTo>
                    <a:pt x="4417644" y="2276538"/>
                  </a:lnTo>
                  <a:lnTo>
                    <a:pt x="4428558" y="2260385"/>
                  </a:lnTo>
                  <a:lnTo>
                    <a:pt x="4432567" y="22406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30389"/>
              <a:ext cx="0" cy="2411095"/>
            </a:xfrm>
            <a:custGeom>
              <a:avLst/>
              <a:gdLst/>
              <a:ahLst/>
              <a:cxnLst/>
              <a:rect l="l" t="t" r="r" b="b"/>
              <a:pathLst>
                <a:path h="2411095">
                  <a:moveTo>
                    <a:pt x="0" y="241096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76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49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9228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4315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32954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1913496"/>
              <a:ext cx="52527" cy="5252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5844" y="584312"/>
            <a:ext cx="3089910" cy="17011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59194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66420">
              <a:lnSpc>
                <a:spcPct val="100000"/>
              </a:lnSpc>
              <a:spcBef>
                <a:spcPts val="17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start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0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820545" algn="ctr">
              <a:lnSpc>
                <a:spcPct val="100000"/>
              </a:lnSpc>
              <a:spcBef>
                <a:spcPts val="990"/>
              </a:spcBef>
            </a:pP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∈</a:t>
            </a:r>
            <a:r>
              <a:rPr sz="1000" spc="9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10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66420">
              <a:lnSpc>
                <a:spcPct val="100000"/>
              </a:lnSpc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only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820545" algn="ctr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endParaRPr sz="10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70915" y="2694038"/>
            <a:ext cx="52527" cy="5252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80021" y="2593811"/>
            <a:ext cx="55689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30374" y="2745640"/>
            <a:ext cx="130175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5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6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0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56704"/>
            <a:ext cx="4483735" cy="2120900"/>
            <a:chOff x="87743" y="856704"/>
            <a:chExt cx="4483735" cy="2120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1788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756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6299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56704"/>
              <a:ext cx="50800" cy="2018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46061"/>
              <a:ext cx="4432935" cy="1880870"/>
            </a:xfrm>
            <a:custGeom>
              <a:avLst/>
              <a:gdLst/>
              <a:ahLst/>
              <a:cxnLst/>
              <a:rect l="l" t="t" r="r" b="b"/>
              <a:pathLst>
                <a:path w="4432935" h="1880870">
                  <a:moveTo>
                    <a:pt x="4432567" y="0"/>
                  </a:moveTo>
                  <a:lnTo>
                    <a:pt x="0" y="0"/>
                  </a:lnTo>
                  <a:lnTo>
                    <a:pt x="0" y="1829638"/>
                  </a:lnTo>
                  <a:lnTo>
                    <a:pt x="4008" y="1849362"/>
                  </a:lnTo>
                  <a:lnTo>
                    <a:pt x="14922" y="1865515"/>
                  </a:lnTo>
                  <a:lnTo>
                    <a:pt x="31075" y="1876430"/>
                  </a:lnTo>
                  <a:lnTo>
                    <a:pt x="50800" y="1880438"/>
                  </a:lnTo>
                  <a:lnTo>
                    <a:pt x="4381767" y="1880438"/>
                  </a:lnTo>
                  <a:lnTo>
                    <a:pt x="4401492" y="1876430"/>
                  </a:lnTo>
                  <a:lnTo>
                    <a:pt x="4417644" y="1865515"/>
                  </a:lnTo>
                  <a:lnTo>
                    <a:pt x="4428558" y="1849362"/>
                  </a:lnTo>
                  <a:lnTo>
                    <a:pt x="4432567" y="182963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94804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19999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821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694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567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1015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99972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09065" indent="-277495">
              <a:lnSpc>
                <a:spcPct val="133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25" dirty="0"/>
              <a:t> </a:t>
            </a:r>
            <a:r>
              <a:rPr spc="-10" dirty="0"/>
              <a:t>(FOLLOW) </a:t>
            </a:r>
            <a:r>
              <a:rPr dirty="0"/>
              <a:t>Find</a:t>
            </a:r>
            <a:r>
              <a:rPr spc="60" dirty="0"/>
              <a:t> </a:t>
            </a:r>
            <a:r>
              <a:rPr spc="-10" dirty="0"/>
              <a:t>FOLLOW(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-10" dirty="0"/>
              <a:t>).</a:t>
            </a:r>
            <a:endParaRPr sz="1100">
              <a:latin typeface="Cambria" panose="02040503050406030204"/>
              <a:cs typeface="Cambria" panose="020405030504060302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10" dirty="0"/>
              <a:t>occurs</a:t>
            </a:r>
            <a:r>
              <a:rPr sz="1000" spc="20" dirty="0"/>
              <a:t> </a:t>
            </a:r>
            <a:r>
              <a:rPr sz="1000" dirty="0"/>
              <a:t>in</a:t>
            </a:r>
            <a:r>
              <a:rPr sz="1000" spc="20" dirty="0"/>
              <a:t> </a:t>
            </a:r>
            <a:r>
              <a:rPr sz="1000" dirty="0"/>
              <a:t>the</a:t>
            </a:r>
            <a:r>
              <a:rPr sz="1000" spc="25" dirty="0"/>
              <a:t> </a:t>
            </a:r>
            <a:r>
              <a:rPr sz="1000" dirty="0"/>
              <a:t>body</a:t>
            </a:r>
            <a:r>
              <a:rPr sz="1000" spc="20" dirty="0"/>
              <a:t> </a:t>
            </a:r>
            <a:r>
              <a:rPr sz="1000" dirty="0"/>
              <a:t>of</a:t>
            </a:r>
            <a:r>
              <a:rPr sz="1000" spc="20" dirty="0"/>
              <a:t> </a:t>
            </a:r>
            <a:r>
              <a:rPr sz="1000" spc="-30" dirty="0"/>
              <a:t>two</a:t>
            </a:r>
            <a:r>
              <a:rPr sz="1000" spc="20" dirty="0"/>
              <a:t> </a:t>
            </a:r>
            <a:r>
              <a:rPr sz="1000" spc="-10" dirty="0"/>
              <a:t>productions.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2118995" marR="136525" indent="34925">
              <a:lnSpc>
                <a:spcPct val="125000"/>
              </a:lnSpc>
              <a:spcBef>
                <a:spcPts val="69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915" y="2270302"/>
            <a:ext cx="52527" cy="5252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0021" y="2170063"/>
            <a:ext cx="59245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8409" y="2448422"/>
            <a:ext cx="226568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32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9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67945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Left</a:t>
            </a:r>
            <a:r>
              <a:rPr sz="600" b="1" spc="1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Factoring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78243"/>
            <a:ext cx="4483735" cy="2317115"/>
            <a:chOff x="87743" y="778243"/>
            <a:chExt cx="4483735" cy="23171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9233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9933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9806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78243"/>
              <a:ext cx="50800" cy="22151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67600"/>
              <a:ext cx="4432935" cy="2077085"/>
            </a:xfrm>
            <a:custGeom>
              <a:avLst/>
              <a:gdLst/>
              <a:ahLst/>
              <a:cxnLst/>
              <a:rect l="l" t="t" r="r" b="b"/>
              <a:pathLst>
                <a:path w="4432935" h="2077085">
                  <a:moveTo>
                    <a:pt x="4432567" y="0"/>
                  </a:moveTo>
                  <a:lnTo>
                    <a:pt x="0" y="0"/>
                  </a:lnTo>
                  <a:lnTo>
                    <a:pt x="0" y="2025777"/>
                  </a:lnTo>
                  <a:lnTo>
                    <a:pt x="4008" y="2045501"/>
                  </a:lnTo>
                  <a:lnTo>
                    <a:pt x="14922" y="2061654"/>
                  </a:lnTo>
                  <a:lnTo>
                    <a:pt x="31075" y="2072568"/>
                  </a:lnTo>
                  <a:lnTo>
                    <a:pt x="50800" y="2076577"/>
                  </a:lnTo>
                  <a:lnTo>
                    <a:pt x="4381767" y="2076577"/>
                  </a:lnTo>
                  <a:lnTo>
                    <a:pt x="4401492" y="2072568"/>
                  </a:lnTo>
                  <a:lnTo>
                    <a:pt x="4417644" y="2061654"/>
                  </a:lnTo>
                  <a:lnTo>
                    <a:pt x="4428558" y="2045501"/>
                  </a:lnTo>
                  <a:lnTo>
                    <a:pt x="4432567" y="2025777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16343"/>
              <a:ext cx="0" cy="2196465"/>
            </a:xfrm>
            <a:custGeom>
              <a:avLst/>
              <a:gdLst/>
              <a:ahLst/>
              <a:cxnLst/>
              <a:rect l="l" t="t" r="r" b="b"/>
              <a:pathLst>
                <a:path h="2196465">
                  <a:moveTo>
                    <a:pt x="0" y="219608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036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909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782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02287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2099475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676501"/>
            <a:ext cx="3108325" cy="20529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(Left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Factoring)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37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statements.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67815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1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b="1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else</a:t>
            </a:r>
            <a:r>
              <a:rPr sz="1100" b="1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79070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34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1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b="1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0226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rewrite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32280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17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b="1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200" spc="-3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1200" baseline="31000">
              <a:latin typeface="Cambria" panose="02040503050406030204"/>
              <a:cs typeface="Cambria" panose="02040503050406030204"/>
            </a:endParaRPr>
          </a:p>
          <a:p>
            <a:pPr marL="169672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200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200" spc="247" baseline="3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else</a:t>
            </a:r>
            <a:r>
              <a:rPr sz="1100" b="1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56704"/>
            <a:ext cx="4483735" cy="2120900"/>
            <a:chOff x="87743" y="856704"/>
            <a:chExt cx="4483735" cy="2120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1788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756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6299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56704"/>
              <a:ext cx="50800" cy="2018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46061"/>
              <a:ext cx="4432935" cy="1880870"/>
            </a:xfrm>
            <a:custGeom>
              <a:avLst/>
              <a:gdLst/>
              <a:ahLst/>
              <a:cxnLst/>
              <a:rect l="l" t="t" r="r" b="b"/>
              <a:pathLst>
                <a:path w="4432935" h="1880870">
                  <a:moveTo>
                    <a:pt x="4432567" y="0"/>
                  </a:moveTo>
                  <a:lnTo>
                    <a:pt x="0" y="0"/>
                  </a:lnTo>
                  <a:lnTo>
                    <a:pt x="0" y="1829638"/>
                  </a:lnTo>
                  <a:lnTo>
                    <a:pt x="4008" y="1849362"/>
                  </a:lnTo>
                  <a:lnTo>
                    <a:pt x="14922" y="1865515"/>
                  </a:lnTo>
                  <a:lnTo>
                    <a:pt x="31075" y="1876430"/>
                  </a:lnTo>
                  <a:lnTo>
                    <a:pt x="50800" y="1880438"/>
                  </a:lnTo>
                  <a:lnTo>
                    <a:pt x="4381767" y="1880438"/>
                  </a:lnTo>
                  <a:lnTo>
                    <a:pt x="4401492" y="1876430"/>
                  </a:lnTo>
                  <a:lnTo>
                    <a:pt x="4417644" y="1865515"/>
                  </a:lnTo>
                  <a:lnTo>
                    <a:pt x="4428558" y="1849362"/>
                  </a:lnTo>
                  <a:lnTo>
                    <a:pt x="4432567" y="182963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94804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19999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821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694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567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1015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99972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09065" indent="-277495">
              <a:lnSpc>
                <a:spcPct val="133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25" dirty="0"/>
              <a:t> </a:t>
            </a:r>
            <a:r>
              <a:rPr spc="-10" dirty="0"/>
              <a:t>(FOLLOW) </a:t>
            </a:r>
            <a:r>
              <a:rPr dirty="0"/>
              <a:t>Find</a:t>
            </a:r>
            <a:r>
              <a:rPr spc="60" dirty="0"/>
              <a:t> </a:t>
            </a:r>
            <a:r>
              <a:rPr spc="-10" dirty="0"/>
              <a:t>FOLLOW(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-10" dirty="0"/>
              <a:t>).</a:t>
            </a:r>
            <a:endParaRPr sz="1100">
              <a:latin typeface="Cambria" panose="02040503050406030204"/>
              <a:cs typeface="Cambria" panose="020405030504060302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10" dirty="0"/>
              <a:t>occurs</a:t>
            </a:r>
            <a:r>
              <a:rPr sz="1000" spc="20" dirty="0"/>
              <a:t> </a:t>
            </a:r>
            <a:r>
              <a:rPr sz="1000" dirty="0"/>
              <a:t>in</a:t>
            </a:r>
            <a:r>
              <a:rPr sz="1000" spc="20" dirty="0"/>
              <a:t> </a:t>
            </a:r>
            <a:r>
              <a:rPr sz="1000" dirty="0"/>
              <a:t>the</a:t>
            </a:r>
            <a:r>
              <a:rPr sz="1000" spc="25" dirty="0"/>
              <a:t> </a:t>
            </a:r>
            <a:r>
              <a:rPr sz="1000" dirty="0"/>
              <a:t>body</a:t>
            </a:r>
            <a:r>
              <a:rPr sz="1000" spc="20" dirty="0"/>
              <a:t> </a:t>
            </a:r>
            <a:r>
              <a:rPr sz="1000" dirty="0"/>
              <a:t>of</a:t>
            </a:r>
            <a:r>
              <a:rPr sz="1000" spc="20" dirty="0"/>
              <a:t> </a:t>
            </a:r>
            <a:r>
              <a:rPr sz="1000" spc="-30" dirty="0"/>
              <a:t>two</a:t>
            </a:r>
            <a:r>
              <a:rPr sz="1000" spc="20" dirty="0"/>
              <a:t> </a:t>
            </a:r>
            <a:r>
              <a:rPr sz="1000" spc="-10" dirty="0"/>
              <a:t>productions.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2118995" marR="136525" indent="34925">
              <a:lnSpc>
                <a:spcPct val="125000"/>
              </a:lnSpc>
              <a:spcBef>
                <a:spcPts val="695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915" y="2270302"/>
            <a:ext cx="52527" cy="5252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0021" y="2170063"/>
            <a:ext cx="59245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48409" y="2448422"/>
            <a:ext cx="226568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32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1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9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88797"/>
            <a:ext cx="4483735" cy="2540635"/>
            <a:chOff x="87743" y="688797"/>
            <a:chExt cx="4483735" cy="2540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389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754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1484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88797"/>
              <a:ext cx="50800" cy="2438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78141"/>
              <a:ext cx="4432935" cy="2300605"/>
            </a:xfrm>
            <a:custGeom>
              <a:avLst/>
              <a:gdLst/>
              <a:ahLst/>
              <a:cxnLst/>
              <a:rect l="l" t="t" r="r" b="b"/>
              <a:pathLst>
                <a:path w="4432935" h="2300605">
                  <a:moveTo>
                    <a:pt x="4432567" y="0"/>
                  </a:moveTo>
                  <a:lnTo>
                    <a:pt x="0" y="0"/>
                  </a:lnTo>
                  <a:lnTo>
                    <a:pt x="0" y="2249398"/>
                  </a:lnTo>
                  <a:lnTo>
                    <a:pt x="4008" y="2269123"/>
                  </a:lnTo>
                  <a:lnTo>
                    <a:pt x="14922" y="2285276"/>
                  </a:lnTo>
                  <a:lnTo>
                    <a:pt x="31075" y="2296190"/>
                  </a:lnTo>
                  <a:lnTo>
                    <a:pt x="50800" y="2300198"/>
                  </a:lnTo>
                  <a:lnTo>
                    <a:pt x="4381767" y="2300198"/>
                  </a:lnTo>
                  <a:lnTo>
                    <a:pt x="4401492" y="2296190"/>
                  </a:lnTo>
                  <a:lnTo>
                    <a:pt x="4417644" y="2285276"/>
                  </a:lnTo>
                  <a:lnTo>
                    <a:pt x="4428558" y="2269123"/>
                  </a:lnTo>
                  <a:lnTo>
                    <a:pt x="4432567" y="224939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26897"/>
              <a:ext cx="0" cy="2419985"/>
            </a:xfrm>
            <a:custGeom>
              <a:avLst/>
              <a:gdLst/>
              <a:ahLst/>
              <a:cxnLst/>
              <a:rect l="l" t="t" r="r" b="b"/>
              <a:pathLst>
                <a:path h="2419985">
                  <a:moveTo>
                    <a:pt x="0" y="2419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41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14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88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3966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29461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580819"/>
            <a:ext cx="2910205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1033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18995" marR="92075" indent="34925">
              <a:lnSpc>
                <a:spcPct val="125000"/>
              </a:lnSpc>
              <a:spcBef>
                <a:spcPts val="70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0915" y="2099792"/>
            <a:ext cx="52705" cy="652145"/>
            <a:chOff x="570915" y="2099792"/>
            <a:chExt cx="52705" cy="65214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99792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323630"/>
              <a:ext cx="52527" cy="52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99283"/>
              <a:ext cx="52527" cy="525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4621" y="1943614"/>
            <a:ext cx="2917190" cy="848994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000" spc="10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7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8100" marR="30480">
              <a:lnSpc>
                <a:spcPct val="100000"/>
              </a:lnSpc>
              <a:spcBef>
                <a:spcPts val="565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9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8100">
              <a:lnSpc>
                <a:spcPct val="100000"/>
              </a:lnSpc>
              <a:spcBef>
                <a:spcPts val="555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873643" y="2750885"/>
            <a:ext cx="1415415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4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88797"/>
            <a:ext cx="4483735" cy="2540635"/>
            <a:chOff x="87743" y="688797"/>
            <a:chExt cx="4483735" cy="2540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389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754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1484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88797"/>
              <a:ext cx="50800" cy="2438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78141"/>
              <a:ext cx="4432935" cy="2300605"/>
            </a:xfrm>
            <a:custGeom>
              <a:avLst/>
              <a:gdLst/>
              <a:ahLst/>
              <a:cxnLst/>
              <a:rect l="l" t="t" r="r" b="b"/>
              <a:pathLst>
                <a:path w="4432935" h="2300605">
                  <a:moveTo>
                    <a:pt x="4432567" y="0"/>
                  </a:moveTo>
                  <a:lnTo>
                    <a:pt x="0" y="0"/>
                  </a:lnTo>
                  <a:lnTo>
                    <a:pt x="0" y="2249398"/>
                  </a:lnTo>
                  <a:lnTo>
                    <a:pt x="4008" y="2269123"/>
                  </a:lnTo>
                  <a:lnTo>
                    <a:pt x="14922" y="2285276"/>
                  </a:lnTo>
                  <a:lnTo>
                    <a:pt x="31075" y="2296190"/>
                  </a:lnTo>
                  <a:lnTo>
                    <a:pt x="50800" y="2300198"/>
                  </a:lnTo>
                  <a:lnTo>
                    <a:pt x="4381767" y="2300198"/>
                  </a:lnTo>
                  <a:lnTo>
                    <a:pt x="4401492" y="2296190"/>
                  </a:lnTo>
                  <a:lnTo>
                    <a:pt x="4417644" y="2285276"/>
                  </a:lnTo>
                  <a:lnTo>
                    <a:pt x="4428558" y="2269123"/>
                  </a:lnTo>
                  <a:lnTo>
                    <a:pt x="4432567" y="224939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26897"/>
              <a:ext cx="0" cy="2419985"/>
            </a:xfrm>
            <a:custGeom>
              <a:avLst/>
              <a:gdLst/>
              <a:ahLst/>
              <a:cxnLst/>
              <a:rect l="l" t="t" r="r" b="b"/>
              <a:pathLst>
                <a:path h="2419985">
                  <a:moveTo>
                    <a:pt x="0" y="2419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41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14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88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3966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29461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144" y="580819"/>
            <a:ext cx="2910205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1033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18995" marR="92075" indent="34925">
              <a:lnSpc>
                <a:spcPct val="125000"/>
              </a:lnSpc>
              <a:spcBef>
                <a:spcPts val="70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70915" y="2099792"/>
            <a:ext cx="52705" cy="652145"/>
            <a:chOff x="570915" y="2099792"/>
            <a:chExt cx="52705" cy="65214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99792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323630"/>
              <a:ext cx="52527" cy="52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99283"/>
              <a:ext cx="52527" cy="52527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54621" y="1943614"/>
            <a:ext cx="2917190" cy="10007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60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0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7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8100" marR="30480">
              <a:lnSpc>
                <a:spcPct val="100000"/>
              </a:lnSpc>
              <a:spcBef>
                <a:spcPts val="565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9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7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38100">
              <a:lnSpc>
                <a:spcPts val="1200"/>
              </a:lnSpc>
              <a:spcBef>
                <a:spcPts val="555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31265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4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95300" y="3329513"/>
            <a:ext cx="137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6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6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aruqui</a:t>
            </a:r>
            <a:r>
              <a:rPr sz="600" spc="22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600" b="1" spc="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CSE,</a:t>
            </a:r>
            <a:r>
              <a:rPr sz="600" b="1" spc="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00" b="1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03995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399296" y="3329513"/>
            <a:ext cx="8807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381931" y="3329513"/>
            <a:ext cx="1308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50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88797"/>
            <a:ext cx="4483735" cy="2540635"/>
            <a:chOff x="87743" y="688797"/>
            <a:chExt cx="4483735" cy="2540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389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754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1484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88797"/>
              <a:ext cx="50800" cy="2438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78141"/>
              <a:ext cx="4432935" cy="2300605"/>
            </a:xfrm>
            <a:custGeom>
              <a:avLst/>
              <a:gdLst/>
              <a:ahLst/>
              <a:cxnLst/>
              <a:rect l="l" t="t" r="r" b="b"/>
              <a:pathLst>
                <a:path w="4432935" h="2300605">
                  <a:moveTo>
                    <a:pt x="4432567" y="0"/>
                  </a:moveTo>
                  <a:lnTo>
                    <a:pt x="0" y="0"/>
                  </a:lnTo>
                  <a:lnTo>
                    <a:pt x="0" y="2249398"/>
                  </a:lnTo>
                  <a:lnTo>
                    <a:pt x="4008" y="2269123"/>
                  </a:lnTo>
                  <a:lnTo>
                    <a:pt x="14922" y="2285276"/>
                  </a:lnTo>
                  <a:lnTo>
                    <a:pt x="31075" y="2296190"/>
                  </a:lnTo>
                  <a:lnTo>
                    <a:pt x="50800" y="2300198"/>
                  </a:lnTo>
                  <a:lnTo>
                    <a:pt x="4381767" y="2300198"/>
                  </a:lnTo>
                  <a:lnTo>
                    <a:pt x="4401492" y="2296190"/>
                  </a:lnTo>
                  <a:lnTo>
                    <a:pt x="4417644" y="2285276"/>
                  </a:lnTo>
                  <a:lnTo>
                    <a:pt x="4428558" y="2269123"/>
                  </a:lnTo>
                  <a:lnTo>
                    <a:pt x="4432567" y="224939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26897"/>
              <a:ext cx="0" cy="2419985"/>
            </a:xfrm>
            <a:custGeom>
              <a:avLst/>
              <a:gdLst/>
              <a:ahLst/>
              <a:cxnLst/>
              <a:rect l="l" t="t" r="r" b="b"/>
              <a:pathLst>
                <a:path h="2419985">
                  <a:moveTo>
                    <a:pt x="0" y="2419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41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14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88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3966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2946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99792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323630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9928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0444" y="580819"/>
            <a:ext cx="3484245" cy="236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1971040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918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31695" marR="652780" indent="34925">
              <a:lnSpc>
                <a:spcPct val="125000"/>
              </a:lnSpc>
              <a:spcBef>
                <a:spcPts val="70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591820">
              <a:lnSpc>
                <a:spcPct val="100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0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7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91820" marR="43180">
              <a:lnSpc>
                <a:spcPct val="100000"/>
              </a:lnSpc>
              <a:spcBef>
                <a:spcPts val="565"/>
              </a:spcBef>
            </a:pPr>
            <a:r>
              <a:rPr sz="1000" spc="-50" dirty="0"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9182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5620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4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95300" y="3329513"/>
            <a:ext cx="137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6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6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aruqui</a:t>
            </a:r>
            <a:r>
              <a:rPr sz="600" spc="22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600" b="1" spc="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CSE,</a:t>
            </a:r>
            <a:r>
              <a:rPr sz="600" b="1" spc="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00" b="1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03995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399296" y="3329513"/>
            <a:ext cx="8807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81931" y="3329513"/>
            <a:ext cx="13081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51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88797"/>
            <a:ext cx="4483735" cy="2540635"/>
            <a:chOff x="87743" y="688797"/>
            <a:chExt cx="4483735" cy="25406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3389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2754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1484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88797"/>
              <a:ext cx="50800" cy="2438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78141"/>
              <a:ext cx="4432935" cy="2300605"/>
            </a:xfrm>
            <a:custGeom>
              <a:avLst/>
              <a:gdLst/>
              <a:ahLst/>
              <a:cxnLst/>
              <a:rect l="l" t="t" r="r" b="b"/>
              <a:pathLst>
                <a:path w="4432935" h="2300605">
                  <a:moveTo>
                    <a:pt x="4432567" y="0"/>
                  </a:moveTo>
                  <a:lnTo>
                    <a:pt x="0" y="0"/>
                  </a:lnTo>
                  <a:lnTo>
                    <a:pt x="0" y="2249398"/>
                  </a:lnTo>
                  <a:lnTo>
                    <a:pt x="4008" y="2269123"/>
                  </a:lnTo>
                  <a:lnTo>
                    <a:pt x="14922" y="2285276"/>
                  </a:lnTo>
                  <a:lnTo>
                    <a:pt x="31075" y="2296190"/>
                  </a:lnTo>
                  <a:lnTo>
                    <a:pt x="50800" y="2300198"/>
                  </a:lnTo>
                  <a:lnTo>
                    <a:pt x="4381767" y="2300198"/>
                  </a:lnTo>
                  <a:lnTo>
                    <a:pt x="4401492" y="2296190"/>
                  </a:lnTo>
                  <a:lnTo>
                    <a:pt x="4417644" y="2285276"/>
                  </a:lnTo>
                  <a:lnTo>
                    <a:pt x="4428558" y="2269123"/>
                  </a:lnTo>
                  <a:lnTo>
                    <a:pt x="4432567" y="224939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26897"/>
              <a:ext cx="0" cy="2419985"/>
            </a:xfrm>
            <a:custGeom>
              <a:avLst/>
              <a:gdLst/>
              <a:ahLst/>
              <a:cxnLst/>
              <a:rect l="l" t="t" r="r" b="b"/>
              <a:pathLst>
                <a:path h="2419985">
                  <a:moveTo>
                    <a:pt x="0" y="241969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141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014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8879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3966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129461"/>
              <a:ext cx="52527" cy="5252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99792"/>
              <a:ext cx="52527" cy="5252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323630"/>
              <a:ext cx="52527" cy="52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269928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00444" y="580819"/>
            <a:ext cx="3484245" cy="236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1971040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918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31695" marR="652780" indent="34925">
              <a:lnSpc>
                <a:spcPct val="125000"/>
              </a:lnSpc>
              <a:spcBef>
                <a:spcPts val="700"/>
              </a:spcBef>
            </a:pPr>
            <a:r>
              <a:rPr sz="10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09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-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9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450"/>
              </a:spcBef>
            </a:pP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591820">
              <a:lnSpc>
                <a:spcPct val="100000"/>
              </a:lnSpc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r>
              <a:rPr sz="10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7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3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91820" marR="43180">
              <a:lnSpc>
                <a:spcPct val="100000"/>
              </a:lnSpc>
              <a:spcBef>
                <a:spcPts val="565"/>
              </a:spcBef>
            </a:pPr>
            <a:r>
              <a:rPr sz="1000" spc="-50" dirty="0"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13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050" i="1" spc="67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7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59182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785620">
              <a:lnSpc>
                <a:spcPts val="1200"/>
              </a:lnSpc>
            </a:pPr>
            <a:r>
              <a:rPr sz="10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56704"/>
            <a:ext cx="4483735" cy="2120900"/>
            <a:chOff x="87743" y="856704"/>
            <a:chExt cx="4483735" cy="2120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1788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756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6299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56704"/>
              <a:ext cx="50800" cy="2018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46061"/>
              <a:ext cx="4432935" cy="1880870"/>
            </a:xfrm>
            <a:custGeom>
              <a:avLst/>
              <a:gdLst/>
              <a:ahLst/>
              <a:cxnLst/>
              <a:rect l="l" t="t" r="r" b="b"/>
              <a:pathLst>
                <a:path w="4432935" h="1880870">
                  <a:moveTo>
                    <a:pt x="4432567" y="0"/>
                  </a:moveTo>
                  <a:lnTo>
                    <a:pt x="0" y="0"/>
                  </a:lnTo>
                  <a:lnTo>
                    <a:pt x="0" y="1829638"/>
                  </a:lnTo>
                  <a:lnTo>
                    <a:pt x="4008" y="1849362"/>
                  </a:lnTo>
                  <a:lnTo>
                    <a:pt x="14922" y="1865515"/>
                  </a:lnTo>
                  <a:lnTo>
                    <a:pt x="31075" y="1876430"/>
                  </a:lnTo>
                  <a:lnTo>
                    <a:pt x="50800" y="1880438"/>
                  </a:lnTo>
                  <a:lnTo>
                    <a:pt x="4381767" y="1880438"/>
                  </a:lnTo>
                  <a:lnTo>
                    <a:pt x="4401492" y="1876430"/>
                  </a:lnTo>
                  <a:lnTo>
                    <a:pt x="4417644" y="1865515"/>
                  </a:lnTo>
                  <a:lnTo>
                    <a:pt x="4428558" y="1849362"/>
                  </a:lnTo>
                  <a:lnTo>
                    <a:pt x="4432567" y="182963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94804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19999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821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694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567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1015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99972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10335" indent="-277495">
              <a:lnSpc>
                <a:spcPct val="133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25" dirty="0"/>
              <a:t> </a:t>
            </a:r>
            <a:r>
              <a:rPr spc="-10" dirty="0"/>
              <a:t>(FOLLOW) </a:t>
            </a:r>
            <a:r>
              <a:rPr dirty="0"/>
              <a:t>Find</a:t>
            </a:r>
            <a:r>
              <a:rPr spc="100" dirty="0"/>
              <a:t> </a:t>
            </a:r>
            <a:r>
              <a:rPr dirty="0"/>
              <a:t>FOLLOW(</a:t>
            </a:r>
            <a:r>
              <a:rPr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/>
              <a:t>).</a:t>
            </a:r>
            <a:endParaRPr sz="1100">
              <a:latin typeface="Cambria" panose="02040503050406030204"/>
              <a:cs typeface="Cambria" panose="020405030504060302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17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10" dirty="0"/>
              <a:t>occurs</a:t>
            </a:r>
            <a:r>
              <a:rPr sz="1000" spc="25" dirty="0"/>
              <a:t> </a:t>
            </a:r>
            <a:r>
              <a:rPr sz="1000" dirty="0"/>
              <a:t>in</a:t>
            </a:r>
            <a:r>
              <a:rPr sz="1000" spc="25" dirty="0"/>
              <a:t> </a:t>
            </a:r>
            <a:r>
              <a:rPr sz="1000" dirty="0"/>
              <a:t>the</a:t>
            </a:r>
            <a:r>
              <a:rPr sz="1000" spc="25" dirty="0"/>
              <a:t> </a:t>
            </a:r>
            <a:r>
              <a:rPr sz="1000" dirty="0"/>
              <a:t>body</a:t>
            </a:r>
            <a:r>
              <a:rPr sz="1000" spc="25" dirty="0"/>
              <a:t> </a:t>
            </a:r>
            <a:r>
              <a:rPr sz="1000" dirty="0"/>
              <a:t>of</a:t>
            </a:r>
            <a:r>
              <a:rPr sz="1000" spc="25" dirty="0"/>
              <a:t> </a:t>
            </a:r>
            <a:r>
              <a:rPr sz="1000" spc="-30" dirty="0"/>
              <a:t>two</a:t>
            </a:r>
            <a:r>
              <a:rPr sz="1000" spc="25" dirty="0"/>
              <a:t> </a:t>
            </a:r>
            <a:r>
              <a:rPr sz="1000" spc="-10" dirty="0"/>
              <a:t>productions.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2159635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2471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915" y="2270302"/>
            <a:ext cx="52527" cy="5252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0021" y="2170063"/>
            <a:ext cx="59245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6263" y="2448422"/>
            <a:ext cx="236982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32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4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56704"/>
            <a:ext cx="4483735" cy="2120900"/>
            <a:chOff x="87743" y="856704"/>
            <a:chExt cx="4483735" cy="21209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1788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756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6299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56704"/>
              <a:ext cx="50800" cy="201899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46061"/>
              <a:ext cx="4432935" cy="1880870"/>
            </a:xfrm>
            <a:custGeom>
              <a:avLst/>
              <a:gdLst/>
              <a:ahLst/>
              <a:cxnLst/>
              <a:rect l="l" t="t" r="r" b="b"/>
              <a:pathLst>
                <a:path w="4432935" h="1880870">
                  <a:moveTo>
                    <a:pt x="4432567" y="0"/>
                  </a:moveTo>
                  <a:lnTo>
                    <a:pt x="0" y="0"/>
                  </a:lnTo>
                  <a:lnTo>
                    <a:pt x="0" y="1829638"/>
                  </a:lnTo>
                  <a:lnTo>
                    <a:pt x="4008" y="1849362"/>
                  </a:lnTo>
                  <a:lnTo>
                    <a:pt x="14922" y="1865515"/>
                  </a:lnTo>
                  <a:lnTo>
                    <a:pt x="31075" y="1876430"/>
                  </a:lnTo>
                  <a:lnTo>
                    <a:pt x="50800" y="1880438"/>
                  </a:lnTo>
                  <a:lnTo>
                    <a:pt x="4381767" y="1880438"/>
                  </a:lnTo>
                  <a:lnTo>
                    <a:pt x="4401492" y="1876430"/>
                  </a:lnTo>
                  <a:lnTo>
                    <a:pt x="4417644" y="1865515"/>
                  </a:lnTo>
                  <a:lnTo>
                    <a:pt x="4428558" y="1849362"/>
                  </a:lnTo>
                  <a:lnTo>
                    <a:pt x="4432567" y="182963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94804"/>
              <a:ext cx="0" cy="2000250"/>
            </a:xfrm>
            <a:custGeom>
              <a:avLst/>
              <a:gdLst/>
              <a:ahLst/>
              <a:cxnLst/>
              <a:rect l="l" t="t" r="r" b="b"/>
              <a:pathLst>
                <a:path h="2000250">
                  <a:moveTo>
                    <a:pt x="0" y="199994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821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694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56704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10157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299972"/>
              <a:ext cx="52527" cy="52527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10335" indent="-277495">
              <a:lnSpc>
                <a:spcPct val="133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25" dirty="0"/>
              <a:t> </a:t>
            </a:r>
            <a:r>
              <a:rPr spc="-10" dirty="0"/>
              <a:t>(FOLLOW) </a:t>
            </a:r>
            <a:r>
              <a:rPr dirty="0"/>
              <a:t>Find</a:t>
            </a:r>
            <a:r>
              <a:rPr spc="100" dirty="0"/>
              <a:t> </a:t>
            </a:r>
            <a:r>
              <a:rPr dirty="0"/>
              <a:t>FOLLOW(</a:t>
            </a:r>
            <a:r>
              <a:rPr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37" baseline="280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r>
              <a:rPr sz="1100" spc="25" dirty="0"/>
              <a:t>).</a:t>
            </a:r>
            <a:endParaRPr sz="1100">
              <a:latin typeface="Cambria" panose="02040503050406030204"/>
              <a:cs typeface="Cambria" panose="020405030504060302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17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-10" dirty="0"/>
              <a:t>occurs</a:t>
            </a:r>
            <a:r>
              <a:rPr sz="1000" spc="25" dirty="0"/>
              <a:t> </a:t>
            </a:r>
            <a:r>
              <a:rPr sz="1000" dirty="0"/>
              <a:t>in</a:t>
            </a:r>
            <a:r>
              <a:rPr sz="1000" spc="25" dirty="0"/>
              <a:t> </a:t>
            </a:r>
            <a:r>
              <a:rPr sz="1000" dirty="0"/>
              <a:t>the</a:t>
            </a:r>
            <a:r>
              <a:rPr sz="1000" spc="25" dirty="0"/>
              <a:t> </a:t>
            </a:r>
            <a:r>
              <a:rPr sz="1000" dirty="0"/>
              <a:t>body</a:t>
            </a:r>
            <a:r>
              <a:rPr sz="1000" spc="25" dirty="0"/>
              <a:t> </a:t>
            </a:r>
            <a:r>
              <a:rPr sz="1000" dirty="0"/>
              <a:t>of</a:t>
            </a:r>
            <a:r>
              <a:rPr sz="1000" spc="25" dirty="0"/>
              <a:t> </a:t>
            </a:r>
            <a:r>
              <a:rPr sz="1000" spc="-30" dirty="0"/>
              <a:t>two</a:t>
            </a:r>
            <a:r>
              <a:rPr sz="1000" spc="25" dirty="0"/>
              <a:t> </a:t>
            </a:r>
            <a:r>
              <a:rPr sz="1000" spc="-10" dirty="0"/>
              <a:t>productions.</a:t>
            </a:r>
            <a:endParaRPr sz="1000">
              <a:latin typeface="Times New Roman" panose="02020603050405020304"/>
              <a:cs typeface="Times New Roman" panose="02020603050405020304"/>
            </a:endParaRPr>
          </a:p>
          <a:p>
            <a:pPr marL="2159635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2471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915" y="2270302"/>
            <a:ext cx="52527" cy="52527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0021" y="2170063"/>
            <a:ext cx="592455" cy="205104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96263" y="2448422"/>
            <a:ext cx="2369820" cy="208279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32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4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811" y="3432949"/>
              <a:ext cx="114301" cy="231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16"/>
              <a:ext cx="50800" cy="28183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749"/>
              <a:ext cx="4432935" cy="2628900"/>
            </a:xfrm>
            <a:custGeom>
              <a:avLst/>
              <a:gdLst/>
              <a:ahLst/>
              <a:cxnLst/>
              <a:rect l="l" t="t" r="r" b="b"/>
              <a:pathLst>
                <a:path w="4432935" h="2628900">
                  <a:moveTo>
                    <a:pt x="0" y="2628900"/>
                  </a:moveTo>
                  <a:lnTo>
                    <a:pt x="4432567" y="2628900"/>
                  </a:lnTo>
                  <a:lnTo>
                    <a:pt x="4432567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113144" y="519364"/>
            <a:ext cx="2917825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1409700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91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42490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0693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2038324"/>
            <a:ext cx="4608195" cy="1417955"/>
            <a:chOff x="0" y="2038324"/>
            <a:chExt cx="4608195" cy="1417955"/>
          </a:xfrm>
        </p:grpSpPr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38324"/>
              <a:ext cx="52527" cy="5252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641726"/>
              <a:ext cx="52527" cy="52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3017392"/>
              <a:ext cx="52527" cy="525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67321" y="1954154"/>
            <a:ext cx="293052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1200"/>
              </a:lnSpc>
              <a:spcBef>
                <a:spcPts val="95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947420">
              <a:lnSpc>
                <a:spcPts val="1200"/>
              </a:lnSpc>
            </a:pPr>
            <a:r>
              <a:rPr sz="1000" spc="1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32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6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6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0021" y="2541487"/>
            <a:ext cx="3093085" cy="7359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20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-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4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141095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811" y="3432949"/>
              <a:ext cx="114301" cy="231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16"/>
              <a:ext cx="50800" cy="28183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749"/>
              <a:ext cx="4432935" cy="2628900"/>
            </a:xfrm>
            <a:custGeom>
              <a:avLst/>
              <a:gdLst/>
              <a:ahLst/>
              <a:cxnLst/>
              <a:rect l="l" t="t" r="r" b="b"/>
              <a:pathLst>
                <a:path w="4432935" h="2628900">
                  <a:moveTo>
                    <a:pt x="0" y="2628900"/>
                  </a:moveTo>
                  <a:lnTo>
                    <a:pt x="4432567" y="2628900"/>
                  </a:lnTo>
                  <a:lnTo>
                    <a:pt x="4432567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38324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744" y="519364"/>
            <a:ext cx="3510279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marR="197675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045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67890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3233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04520">
              <a:lnSpc>
                <a:spcPts val="1200"/>
              </a:lnSpc>
              <a:spcBef>
                <a:spcPts val="5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527175">
              <a:lnSpc>
                <a:spcPts val="1200"/>
              </a:lnSpc>
            </a:pP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6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2641727"/>
            <a:ext cx="4608195" cy="814705"/>
            <a:chOff x="0" y="2641727"/>
            <a:chExt cx="4608195" cy="81470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641727"/>
              <a:ext cx="52527" cy="52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3017393"/>
              <a:ext cx="52527" cy="525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80021" y="2541487"/>
            <a:ext cx="3093085" cy="7359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20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-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4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141095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811" y="3432949"/>
              <a:ext cx="114301" cy="231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16"/>
              <a:ext cx="50800" cy="28183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749"/>
              <a:ext cx="4432935" cy="2628900"/>
            </a:xfrm>
            <a:custGeom>
              <a:avLst/>
              <a:gdLst/>
              <a:ahLst/>
              <a:cxnLst/>
              <a:rect l="l" t="t" r="r" b="b"/>
              <a:pathLst>
                <a:path w="4432935" h="2628900">
                  <a:moveTo>
                    <a:pt x="0" y="2628900"/>
                  </a:moveTo>
                  <a:lnTo>
                    <a:pt x="4432567" y="2628900"/>
                  </a:lnTo>
                  <a:lnTo>
                    <a:pt x="4432567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38324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744" y="519364"/>
            <a:ext cx="3510279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marR="197675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045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67890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3233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04520">
              <a:lnSpc>
                <a:spcPts val="1200"/>
              </a:lnSpc>
              <a:spcBef>
                <a:spcPts val="5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527175">
              <a:lnSpc>
                <a:spcPts val="1200"/>
              </a:lnSpc>
            </a:pP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6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2641727"/>
            <a:ext cx="4608195" cy="814705"/>
            <a:chOff x="0" y="2641727"/>
            <a:chExt cx="4608195" cy="81470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641727"/>
              <a:ext cx="52527" cy="52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3017393"/>
              <a:ext cx="52527" cy="525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80021" y="2541487"/>
            <a:ext cx="3093085" cy="7359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20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-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4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141095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Parse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Table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6811" y="3432949"/>
              <a:ext cx="114301" cy="2310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27316"/>
              <a:ext cx="50800" cy="28183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749"/>
              <a:ext cx="4432935" cy="2628900"/>
            </a:xfrm>
            <a:custGeom>
              <a:avLst/>
              <a:gdLst/>
              <a:ahLst/>
              <a:cxnLst/>
              <a:rect l="l" t="t" r="r" b="b"/>
              <a:pathLst>
                <a:path w="4432935" h="2628900">
                  <a:moveTo>
                    <a:pt x="0" y="2628900"/>
                  </a:moveTo>
                  <a:lnTo>
                    <a:pt x="4432567" y="2628900"/>
                  </a:lnTo>
                  <a:lnTo>
                    <a:pt x="4432567" y="0"/>
                  </a:lnTo>
                  <a:lnTo>
                    <a:pt x="0" y="0"/>
                  </a:lnTo>
                  <a:lnTo>
                    <a:pt x="0" y="2628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878179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1067993"/>
              <a:ext cx="52527" cy="5252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0915" y="2038324"/>
              <a:ext cx="52527" cy="5252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87744" y="519364"/>
            <a:ext cx="3510279" cy="176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7660" marR="1976755" indent="-277495">
              <a:lnSpc>
                <a:spcPct val="132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).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604520">
              <a:lnSpc>
                <a:spcPct val="100000"/>
              </a:lnSpc>
              <a:spcBef>
                <a:spcPts val="175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occurs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body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latin typeface="Palatino Linotype" panose="02040502050505030304"/>
                <a:cs typeface="Palatino Linotype" panose="02040502050505030304"/>
              </a:rPr>
              <a:t>two</a:t>
            </a:r>
            <a:r>
              <a:rPr sz="10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productions.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167890">
              <a:lnSpc>
                <a:spcPct val="100000"/>
              </a:lnSpc>
              <a:spcBef>
                <a:spcPts val="990"/>
              </a:spcBef>
            </a:pP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050" baseline="32000">
              <a:latin typeface="Times New Roman" panose="02020603050405020304"/>
              <a:cs typeface="Times New Roman" panose="02020603050405020304"/>
            </a:endParaRPr>
          </a:p>
          <a:p>
            <a:pPr marL="2132330">
              <a:lnSpc>
                <a:spcPct val="100000"/>
              </a:lnSpc>
              <a:spcBef>
                <a:spcPts val="295"/>
              </a:spcBef>
            </a:pP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32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spc="1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15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-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0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11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37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405"/>
              </a:spcBef>
            </a:pP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604520">
              <a:lnSpc>
                <a:spcPts val="1200"/>
              </a:lnSpc>
              <a:spcBef>
                <a:spcPts val="5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527175">
              <a:lnSpc>
                <a:spcPts val="1200"/>
              </a:lnSpc>
            </a:pPr>
            <a:r>
              <a:rPr sz="1000" spc="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⊇</a:t>
            </a:r>
            <a:r>
              <a:rPr sz="1000" spc="8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spc="8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120" baseline="32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8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6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0" y="2641727"/>
            <a:ext cx="4608195" cy="814705"/>
            <a:chOff x="0" y="2641727"/>
            <a:chExt cx="4608195" cy="814705"/>
          </a:xfrm>
        </p:grpSpPr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0915" y="2641727"/>
              <a:ext cx="52527" cy="5252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0915" y="3017393"/>
              <a:ext cx="52527" cy="5252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80021" y="2541487"/>
            <a:ext cx="3093085" cy="73596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20"/>
              </a:spcBef>
            </a:pPr>
            <a:r>
              <a:rPr sz="1000" spc="-5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However,</a:t>
            </a:r>
            <a:r>
              <a:rPr sz="1000" spc="1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i="1" spc="-3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6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50" i="1" spc="112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50" i="1" spc="225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nullable,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also</a:t>
            </a:r>
            <a:r>
              <a:rPr sz="1000" spc="35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contains </a:t>
            </a: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i="1" spc="-1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3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13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14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000" spc="1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45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spc="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50" i="1" spc="67" baseline="28000" dirty="0">
                <a:solidFill>
                  <a:srgbClr val="D8D8F7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000" spc="4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5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7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7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spc="7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ts val="1200"/>
              </a:lnSpc>
              <a:spcBef>
                <a:spcPts val="560"/>
              </a:spcBef>
            </a:pPr>
            <a:r>
              <a:rPr sz="1000" spc="-10" dirty="0">
                <a:solidFill>
                  <a:srgbClr val="D8D8D8"/>
                </a:solidFill>
                <a:latin typeface="Palatino Linotype" panose="02040502050505030304"/>
                <a:cs typeface="Palatino Linotype" panose="02040502050505030304"/>
              </a:rPr>
              <a:t>Therefore,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1141095">
              <a:lnSpc>
                <a:spcPts val="1200"/>
              </a:lnSpc>
            </a:pPr>
            <a:r>
              <a:rPr sz="1000" dirty="0">
                <a:solidFill>
                  <a:srgbClr val="D8D8F7"/>
                </a:solidFill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(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000" i="1" spc="-14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)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10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000" spc="65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000" spc="80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000" spc="80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000" i="1" spc="8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2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000" i="1" spc="-2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D8D8F7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000" i="1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000" i="1" spc="-110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55" dirty="0">
                <a:solidFill>
                  <a:srgbClr val="D8D8F7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000" spc="55" dirty="0">
                <a:solidFill>
                  <a:srgbClr val="D8D8F7"/>
                </a:solidFill>
                <a:latin typeface="Cambria" panose="02040503050406030204"/>
                <a:cs typeface="Cambria" panose="02040503050406030204"/>
              </a:rPr>
              <a:t>}</a:t>
            </a:r>
            <a:r>
              <a:rPr sz="1000" i="1" spc="55" dirty="0">
                <a:solidFill>
                  <a:srgbClr val="D8D8F7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1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1088236"/>
            <a:ext cx="132270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1141691"/>
            <a:ext cx="4483735" cy="1408430"/>
            <a:chOff x="87743" y="1141691"/>
            <a:chExt cx="4483735" cy="14084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86763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48229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35529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41691"/>
              <a:ext cx="50800" cy="13065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1331043"/>
              <a:ext cx="4432935" cy="1168400"/>
            </a:xfrm>
            <a:custGeom>
              <a:avLst/>
              <a:gdLst/>
              <a:ahLst/>
              <a:cxnLst/>
              <a:rect l="l" t="t" r="r" b="b"/>
              <a:pathLst>
                <a:path w="4432935" h="1168400">
                  <a:moveTo>
                    <a:pt x="4432567" y="0"/>
                  </a:moveTo>
                  <a:lnTo>
                    <a:pt x="0" y="0"/>
                  </a:lnTo>
                  <a:lnTo>
                    <a:pt x="0" y="1117185"/>
                  </a:lnTo>
                  <a:lnTo>
                    <a:pt x="4008" y="1136910"/>
                  </a:lnTo>
                  <a:lnTo>
                    <a:pt x="14922" y="1153063"/>
                  </a:lnTo>
                  <a:lnTo>
                    <a:pt x="31075" y="1163977"/>
                  </a:lnTo>
                  <a:lnTo>
                    <a:pt x="50800" y="1167986"/>
                  </a:lnTo>
                  <a:lnTo>
                    <a:pt x="4381767" y="1167986"/>
                  </a:lnTo>
                  <a:lnTo>
                    <a:pt x="4401492" y="1163977"/>
                  </a:lnTo>
                  <a:lnTo>
                    <a:pt x="4417644" y="1153063"/>
                  </a:lnTo>
                  <a:lnTo>
                    <a:pt x="4428558" y="1136910"/>
                  </a:lnTo>
                  <a:lnTo>
                    <a:pt x="4432567" y="111718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79791"/>
              <a:ext cx="0" cy="1287780"/>
            </a:xfrm>
            <a:custGeom>
              <a:avLst/>
              <a:gdLst/>
              <a:ahLst/>
              <a:cxnLst/>
              <a:rect l="l" t="t" r="r" b="b"/>
              <a:pathLst>
                <a:path h="1287780">
                  <a:moveTo>
                    <a:pt x="0" y="128748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670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543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114169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41425" y="1358887"/>
              <a:ext cx="2925445" cy="174625"/>
            </a:xfrm>
            <a:custGeom>
              <a:avLst/>
              <a:gdLst/>
              <a:ahLst/>
              <a:cxnLst/>
              <a:rect l="l" t="t" r="r" b="b"/>
              <a:pathLst>
                <a:path w="2925445" h="174625">
                  <a:moveTo>
                    <a:pt x="0" y="0"/>
                  </a:moveTo>
                  <a:lnTo>
                    <a:pt x="2925140" y="0"/>
                  </a:lnTo>
                </a:path>
                <a:path w="2925445" h="174625">
                  <a:moveTo>
                    <a:pt x="2539" y="174612"/>
                  </a:moveTo>
                  <a:lnTo>
                    <a:pt x="2539" y="2527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846496" y="1330628"/>
            <a:ext cx="9067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Nonterminal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55648" y="1361414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172084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758178" y="1330628"/>
            <a:ext cx="6565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Nullable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6848" y="1361414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172084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419378" y="1330628"/>
            <a:ext cx="5715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90"/>
              </a:spcBef>
            </a:pP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FIRST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93250" y="1361414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4">
                <a:moveTo>
                  <a:pt x="0" y="172084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995780" y="1330628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FOLLOW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41425" y="1361414"/>
            <a:ext cx="2925445" cy="379730"/>
          </a:xfrm>
          <a:custGeom>
            <a:avLst/>
            <a:gdLst/>
            <a:ahLst/>
            <a:cxnLst/>
            <a:rect l="l" t="t" r="r" b="b"/>
            <a:pathLst>
              <a:path w="2925445" h="379730">
                <a:moveTo>
                  <a:pt x="2922612" y="172084"/>
                </a:moveTo>
                <a:lnTo>
                  <a:pt x="2922612" y="0"/>
                </a:lnTo>
              </a:path>
              <a:path w="2925445" h="379730">
                <a:moveTo>
                  <a:pt x="0" y="174612"/>
                </a:moveTo>
                <a:lnTo>
                  <a:pt x="2925140" y="174612"/>
                </a:lnTo>
              </a:path>
              <a:path w="2925445" h="379730">
                <a:moveTo>
                  <a:pt x="0" y="204977"/>
                </a:moveTo>
                <a:lnTo>
                  <a:pt x="2925140" y="204977"/>
                </a:lnTo>
              </a:path>
              <a:path w="2925445" h="379730">
                <a:moveTo>
                  <a:pt x="2539" y="379577"/>
                </a:moveTo>
                <a:lnTo>
                  <a:pt x="2539" y="207505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846496" y="1538121"/>
            <a:ext cx="90678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755648" y="156891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758178" y="1538121"/>
            <a:ext cx="6565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16848" y="156891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419378" y="1538121"/>
            <a:ext cx="5715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2550">
              <a:lnSpc>
                <a:spcPct val="100000"/>
              </a:lnSpc>
              <a:spcBef>
                <a:spcPts val="90"/>
              </a:spcBef>
            </a:pPr>
            <a:r>
              <a:rPr sz="11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spc="8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-2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93250" y="1568919"/>
            <a:ext cx="0" cy="172085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995780" y="1538121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145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1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1425" y="1568919"/>
            <a:ext cx="2925445" cy="174625"/>
          </a:xfrm>
          <a:custGeom>
            <a:avLst/>
            <a:gdLst/>
            <a:ahLst/>
            <a:cxnLst/>
            <a:rect l="l" t="t" r="r" b="b"/>
            <a:pathLst>
              <a:path w="2925445" h="174625">
                <a:moveTo>
                  <a:pt x="2922612" y="172072"/>
                </a:moveTo>
                <a:lnTo>
                  <a:pt x="2922612" y="0"/>
                </a:lnTo>
              </a:path>
              <a:path w="2925445" h="174625">
                <a:moveTo>
                  <a:pt x="0" y="174612"/>
                </a:moveTo>
                <a:lnTo>
                  <a:pt x="2925140" y="174612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843965" y="1743532"/>
            <a:ext cx="91186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0"/>
              </a:lnSpc>
            </a:pPr>
            <a:r>
              <a:rPr sz="1650" i="1" spc="52" baseline="-2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800" spc="3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55648" y="1743532"/>
            <a:ext cx="66167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9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Yes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16848" y="1743532"/>
            <a:ext cx="57658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1190"/>
              </a:lnSpc>
            </a:pP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spc="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995780" y="1715260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145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1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1425" y="1746059"/>
            <a:ext cx="2925445" cy="174625"/>
          </a:xfrm>
          <a:custGeom>
            <a:avLst/>
            <a:gdLst/>
            <a:ahLst/>
            <a:cxnLst/>
            <a:rect l="l" t="t" r="r" b="b"/>
            <a:pathLst>
              <a:path w="2925445" h="174625">
                <a:moveTo>
                  <a:pt x="2922612" y="172072"/>
                </a:moveTo>
                <a:lnTo>
                  <a:pt x="2922612" y="0"/>
                </a:lnTo>
              </a:path>
              <a:path w="2925445" h="174625">
                <a:moveTo>
                  <a:pt x="0" y="174599"/>
                </a:moveTo>
                <a:lnTo>
                  <a:pt x="2925140" y="174599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843965" y="1920659"/>
            <a:ext cx="91186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ts val="1190"/>
              </a:lnSpc>
            </a:pP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755648" y="1920659"/>
            <a:ext cx="66167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9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16848" y="1920659"/>
            <a:ext cx="57658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1190"/>
              </a:lnSpc>
            </a:pPr>
            <a:r>
              <a:rPr sz="11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u="sng" spc="85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</a:t>
            </a:r>
            <a:r>
              <a:rPr sz="1100" b="1" u="sng" spc="-25" dirty="0">
                <a:solidFill>
                  <a:srgbClr val="0000CC"/>
                </a:solidFill>
                <a:uFill>
                  <a:solidFill>
                    <a:srgbClr val="FF2600"/>
                  </a:solidFill>
                </a:uFill>
                <a:latin typeface="Tahoma" panose="020B0604030504040204"/>
                <a:cs typeface="Tahoma" panose="020B0604030504040204"/>
              </a:rPr>
              <a:t>d</a:t>
            </a:r>
            <a:r>
              <a:rPr sz="1100" spc="-2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95780" y="1892400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841425" y="1923186"/>
            <a:ext cx="2925445" cy="174625"/>
          </a:xfrm>
          <a:custGeom>
            <a:avLst/>
            <a:gdLst/>
            <a:ahLst/>
            <a:cxnLst/>
            <a:rect l="l" t="t" r="r" b="b"/>
            <a:pathLst>
              <a:path w="2925445" h="174625">
                <a:moveTo>
                  <a:pt x="2922612" y="172084"/>
                </a:moveTo>
                <a:lnTo>
                  <a:pt x="2922612" y="0"/>
                </a:lnTo>
              </a:path>
              <a:path w="2925445" h="174625">
                <a:moveTo>
                  <a:pt x="0" y="174612"/>
                </a:moveTo>
                <a:lnTo>
                  <a:pt x="2925140" y="174612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843965" y="2097798"/>
            <a:ext cx="91186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795"/>
              </a:lnSpc>
            </a:pPr>
            <a:r>
              <a:rPr sz="1650" i="1" spc="-52" baseline="-2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650" i="1" spc="-262" baseline="-200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-6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′</a:t>
            </a:r>
            <a:endParaRPr sz="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755648" y="2097798"/>
            <a:ext cx="66167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9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Yes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16848" y="2097798"/>
            <a:ext cx="57658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2245">
              <a:lnSpc>
                <a:spcPts val="1190"/>
              </a:lnSpc>
            </a:pPr>
            <a:r>
              <a:rPr sz="1100" spc="1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spc="11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spc="11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995780" y="2069539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414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2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2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41425" y="2100326"/>
            <a:ext cx="2925445" cy="174625"/>
          </a:xfrm>
          <a:custGeom>
            <a:avLst/>
            <a:gdLst/>
            <a:ahLst/>
            <a:cxnLst/>
            <a:rect l="l" t="t" r="r" b="b"/>
            <a:pathLst>
              <a:path w="2925445" h="174625">
                <a:moveTo>
                  <a:pt x="2922612" y="172072"/>
                </a:moveTo>
                <a:lnTo>
                  <a:pt x="2922612" y="0"/>
                </a:lnTo>
              </a:path>
              <a:path w="2925445" h="174625">
                <a:moveTo>
                  <a:pt x="0" y="174612"/>
                </a:moveTo>
                <a:lnTo>
                  <a:pt x="2925140" y="174612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843965" y="2274938"/>
            <a:ext cx="91186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11430" algn="ctr">
              <a:lnSpc>
                <a:spcPts val="1190"/>
              </a:lnSpc>
            </a:pP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755648" y="2274938"/>
            <a:ext cx="66167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19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16848" y="2274938"/>
            <a:ext cx="576580" cy="177165"/>
          </a:xfrm>
          <a:prstGeom prst="rect">
            <a:avLst/>
          </a:prstGeom>
          <a:ln w="506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5090">
              <a:lnSpc>
                <a:spcPts val="1190"/>
              </a:lnSpc>
            </a:pPr>
            <a:r>
              <a:rPr sz="11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spc="8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r>
              <a:rPr sz="1100" spc="-2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995780" y="2246666"/>
            <a:ext cx="765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7470">
              <a:lnSpc>
                <a:spcPct val="100000"/>
              </a:lnSpc>
              <a:spcBef>
                <a:spcPts val="90"/>
              </a:spcBef>
            </a:pPr>
            <a:r>
              <a:rPr sz="1100" spc="8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{</a:t>
            </a:r>
            <a:r>
              <a:rPr sz="1100" spc="8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*</a:t>
            </a:r>
            <a:r>
              <a:rPr sz="1100" i="1" spc="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$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,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3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+</a:t>
            </a:r>
            <a:r>
              <a:rPr sz="1100" spc="3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}</a:t>
            </a:r>
            <a:endParaRPr sz="1100">
              <a:latin typeface="Cambria" panose="02040503050406030204"/>
              <a:cs typeface="Cambria" panose="0204050305040603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841425" y="1492614"/>
            <a:ext cx="3213100" cy="962025"/>
            <a:chOff x="841425" y="1492614"/>
            <a:chExt cx="3213100" cy="962025"/>
          </a:xfrm>
        </p:grpSpPr>
        <p:sp>
          <p:nvSpPr>
            <p:cNvPr id="53" name="object 53"/>
            <p:cNvSpPr/>
            <p:nvPr/>
          </p:nvSpPr>
          <p:spPr>
            <a:xfrm>
              <a:off x="841425" y="2277465"/>
              <a:ext cx="2925445" cy="174625"/>
            </a:xfrm>
            <a:custGeom>
              <a:avLst/>
              <a:gdLst/>
              <a:ahLst/>
              <a:cxnLst/>
              <a:rect l="l" t="t" r="r" b="b"/>
              <a:pathLst>
                <a:path w="2925445" h="174625">
                  <a:moveTo>
                    <a:pt x="2922612" y="172072"/>
                  </a:moveTo>
                  <a:lnTo>
                    <a:pt x="2922612" y="0"/>
                  </a:lnTo>
                </a:path>
                <a:path w="2925445" h="174625">
                  <a:moveTo>
                    <a:pt x="0" y="174599"/>
                  </a:moveTo>
                  <a:lnTo>
                    <a:pt x="2925140" y="174599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565454" y="1501811"/>
              <a:ext cx="299085" cy="151130"/>
            </a:xfrm>
            <a:custGeom>
              <a:avLst/>
              <a:gdLst/>
              <a:ahLst/>
              <a:cxnLst/>
              <a:rect l="l" t="t" r="r" b="b"/>
              <a:pathLst>
                <a:path w="299085" h="151130">
                  <a:moveTo>
                    <a:pt x="5000" y="107513"/>
                  </a:moveTo>
                  <a:lnTo>
                    <a:pt x="-2" y="130840"/>
                  </a:lnTo>
                  <a:lnTo>
                    <a:pt x="4407" y="145348"/>
                  </a:lnTo>
                  <a:lnTo>
                    <a:pt x="18229" y="151039"/>
                  </a:lnTo>
                  <a:lnTo>
                    <a:pt x="74114" y="135965"/>
                  </a:lnTo>
                  <a:lnTo>
                    <a:pt x="116177" y="115201"/>
                  </a:lnTo>
                  <a:lnTo>
                    <a:pt x="167652" y="85619"/>
                  </a:lnTo>
                  <a:lnTo>
                    <a:pt x="228541" y="47219"/>
                  </a:lnTo>
                  <a:lnTo>
                    <a:pt x="298842" y="0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650877" y="1595727"/>
              <a:ext cx="327660" cy="217804"/>
            </a:xfrm>
            <a:custGeom>
              <a:avLst/>
              <a:gdLst/>
              <a:ahLst/>
              <a:cxnLst/>
              <a:rect l="l" t="t" r="r" b="b"/>
              <a:pathLst>
                <a:path w="327660" h="217805">
                  <a:moveTo>
                    <a:pt x="-5" y="217335"/>
                  </a:moveTo>
                  <a:lnTo>
                    <a:pt x="40929" y="190169"/>
                  </a:lnTo>
                  <a:lnTo>
                    <a:pt x="81863" y="163003"/>
                  </a:lnTo>
                  <a:lnTo>
                    <a:pt x="122797" y="135836"/>
                  </a:lnTo>
                  <a:lnTo>
                    <a:pt x="163731" y="108670"/>
                  </a:lnTo>
                  <a:lnTo>
                    <a:pt x="204666" y="81504"/>
                  </a:lnTo>
                  <a:lnTo>
                    <a:pt x="245600" y="54338"/>
                  </a:lnTo>
                  <a:lnTo>
                    <a:pt x="286534" y="27172"/>
                  </a:lnTo>
                  <a:lnTo>
                    <a:pt x="327468" y="6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678544" y="1869235"/>
              <a:ext cx="257175" cy="182880"/>
            </a:xfrm>
            <a:custGeom>
              <a:avLst/>
              <a:gdLst/>
              <a:ahLst/>
              <a:cxnLst/>
              <a:rect l="l" t="t" r="r" b="b"/>
              <a:pathLst>
                <a:path w="257175" h="182880">
                  <a:moveTo>
                    <a:pt x="-3" y="89079"/>
                  </a:moveTo>
                  <a:lnTo>
                    <a:pt x="7038" y="128580"/>
                  </a:lnTo>
                  <a:lnTo>
                    <a:pt x="18223" y="157323"/>
                  </a:lnTo>
                  <a:lnTo>
                    <a:pt x="33551" y="175308"/>
                  </a:lnTo>
                  <a:lnTo>
                    <a:pt x="53023" y="182537"/>
                  </a:lnTo>
                  <a:lnTo>
                    <a:pt x="76638" y="179008"/>
                  </a:lnTo>
                  <a:lnTo>
                    <a:pt x="104396" y="164721"/>
                  </a:lnTo>
                  <a:lnTo>
                    <a:pt x="136298" y="139678"/>
                  </a:lnTo>
                  <a:lnTo>
                    <a:pt x="172342" y="103877"/>
                  </a:lnTo>
                  <a:lnTo>
                    <a:pt x="212530" y="57319"/>
                  </a:lnTo>
                  <a:lnTo>
                    <a:pt x="256862" y="4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679097" y="2075257"/>
              <a:ext cx="366395" cy="133350"/>
            </a:xfrm>
            <a:custGeom>
              <a:avLst/>
              <a:gdLst/>
              <a:ahLst/>
              <a:cxnLst/>
              <a:rect l="l" t="t" r="r" b="b"/>
              <a:pathLst>
                <a:path w="366395" h="133350">
                  <a:moveTo>
                    <a:pt x="0" y="95382"/>
                  </a:moveTo>
                  <a:lnTo>
                    <a:pt x="22233" y="115770"/>
                  </a:lnTo>
                  <a:lnTo>
                    <a:pt x="49075" y="128411"/>
                  </a:lnTo>
                  <a:lnTo>
                    <a:pt x="80526" y="133306"/>
                  </a:lnTo>
                  <a:lnTo>
                    <a:pt x="116586" y="130454"/>
                  </a:lnTo>
                  <a:lnTo>
                    <a:pt x="157254" y="119856"/>
                  </a:lnTo>
                  <a:lnTo>
                    <a:pt x="202531" y="101512"/>
                  </a:lnTo>
                  <a:lnTo>
                    <a:pt x="252416" y="75422"/>
                  </a:lnTo>
                  <a:lnTo>
                    <a:pt x="306910" y="41586"/>
                  </a:lnTo>
                  <a:lnTo>
                    <a:pt x="366013" y="3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725730" y="2292327"/>
              <a:ext cx="276860" cy="119380"/>
            </a:xfrm>
            <a:custGeom>
              <a:avLst/>
              <a:gdLst/>
              <a:ahLst/>
              <a:cxnLst/>
              <a:rect l="l" t="t" r="r" b="b"/>
              <a:pathLst>
                <a:path w="276860" h="119380">
                  <a:moveTo>
                    <a:pt x="-2" y="61758"/>
                  </a:moveTo>
                  <a:lnTo>
                    <a:pt x="14285" y="91580"/>
                  </a:lnTo>
                  <a:lnTo>
                    <a:pt x="34370" y="110675"/>
                  </a:lnTo>
                  <a:lnTo>
                    <a:pt x="60252" y="119045"/>
                  </a:lnTo>
                  <a:lnTo>
                    <a:pt x="91931" y="116688"/>
                  </a:lnTo>
                  <a:lnTo>
                    <a:pt x="129407" y="103605"/>
                  </a:lnTo>
                  <a:lnTo>
                    <a:pt x="172680" y="79796"/>
                  </a:lnTo>
                  <a:lnTo>
                    <a:pt x="221751" y="45260"/>
                  </a:lnTo>
                  <a:lnTo>
                    <a:pt x="276618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56055"/>
            <a:ext cx="4483735" cy="1622425"/>
            <a:chOff x="87743" y="1056055"/>
            <a:chExt cx="4483735" cy="1622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011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766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639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56068"/>
              <a:ext cx="50800" cy="15206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45412"/>
              <a:ext cx="4432935" cy="1382395"/>
            </a:xfrm>
            <a:custGeom>
              <a:avLst/>
              <a:gdLst/>
              <a:ahLst/>
              <a:cxnLst/>
              <a:rect l="l" t="t" r="r" b="b"/>
              <a:pathLst>
                <a:path w="4432935" h="1382395">
                  <a:moveTo>
                    <a:pt x="4432567" y="0"/>
                  </a:moveTo>
                  <a:lnTo>
                    <a:pt x="0" y="0"/>
                  </a:lnTo>
                  <a:lnTo>
                    <a:pt x="0" y="1331264"/>
                  </a:lnTo>
                  <a:lnTo>
                    <a:pt x="4008" y="1350989"/>
                  </a:lnTo>
                  <a:lnTo>
                    <a:pt x="14922" y="1367142"/>
                  </a:lnTo>
                  <a:lnTo>
                    <a:pt x="31075" y="1378056"/>
                  </a:lnTo>
                  <a:lnTo>
                    <a:pt x="50800" y="1382065"/>
                  </a:lnTo>
                  <a:lnTo>
                    <a:pt x="4381767" y="1382065"/>
                  </a:lnTo>
                  <a:lnTo>
                    <a:pt x="4401492" y="1378056"/>
                  </a:lnTo>
                  <a:lnTo>
                    <a:pt x="4417644" y="1367142"/>
                  </a:lnTo>
                  <a:lnTo>
                    <a:pt x="4428558" y="1350989"/>
                  </a:lnTo>
                  <a:lnTo>
                    <a:pt x="4432567" y="133126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94155"/>
              <a:ext cx="0" cy="1501775"/>
            </a:xfrm>
            <a:custGeom>
              <a:avLst/>
              <a:gdLst/>
              <a:ahLst/>
              <a:cxnLst/>
              <a:rect l="l" t="t" r="r" b="b"/>
              <a:pathLst>
                <a:path h="1501775">
                  <a:moveTo>
                    <a:pt x="0" y="15015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814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687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560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99146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955825"/>
            <a:ext cx="4177665" cy="1666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286004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457200" algn="ctr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427990" algn="ctr">
              <a:lnSpc>
                <a:spcPct val="100000"/>
              </a:lnSpc>
              <a:spcBef>
                <a:spcPts val="335"/>
              </a:spcBef>
            </a:pP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5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,</a:t>
            </a:r>
            <a:r>
              <a:rPr sz="1100" spc="-4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r>
              <a:rPr sz="1100" i="1" spc="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4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S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165"/>
              </a:spcBef>
            </a:pP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89560" marR="5080">
              <a:lnSpc>
                <a:spcPct val="103000"/>
              </a:lnSpc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generates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nested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lists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identifiers.</a:t>
            </a:r>
            <a:r>
              <a:rPr sz="11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Find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each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2712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FOLLOW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Function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10838"/>
            <a:ext cx="4483735" cy="1235710"/>
            <a:chOff x="87743" y="1210838"/>
            <a:chExt cx="4483735" cy="12357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5591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3444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3317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10843"/>
              <a:ext cx="50800" cy="11336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00185"/>
              <a:ext cx="4432935" cy="995680"/>
            </a:xfrm>
            <a:custGeom>
              <a:avLst/>
              <a:gdLst/>
              <a:ahLst/>
              <a:cxnLst/>
              <a:rect l="l" t="t" r="r" b="b"/>
              <a:pathLst>
                <a:path w="4432935" h="995680">
                  <a:moveTo>
                    <a:pt x="4432567" y="0"/>
                  </a:moveTo>
                  <a:lnTo>
                    <a:pt x="0" y="0"/>
                  </a:lnTo>
                  <a:lnTo>
                    <a:pt x="0" y="944311"/>
                  </a:lnTo>
                  <a:lnTo>
                    <a:pt x="4008" y="964035"/>
                  </a:lnTo>
                  <a:lnTo>
                    <a:pt x="14922" y="980188"/>
                  </a:lnTo>
                  <a:lnTo>
                    <a:pt x="31075" y="991102"/>
                  </a:lnTo>
                  <a:lnTo>
                    <a:pt x="50800" y="995111"/>
                  </a:lnTo>
                  <a:lnTo>
                    <a:pt x="4381767" y="995111"/>
                  </a:lnTo>
                  <a:lnTo>
                    <a:pt x="4401492" y="991102"/>
                  </a:lnTo>
                  <a:lnTo>
                    <a:pt x="4417644" y="980188"/>
                  </a:lnTo>
                  <a:lnTo>
                    <a:pt x="4428558" y="964035"/>
                  </a:lnTo>
                  <a:lnTo>
                    <a:pt x="4432567" y="94431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48938"/>
              <a:ext cx="0" cy="1115060"/>
            </a:xfrm>
            <a:custGeom>
              <a:avLst/>
              <a:gdLst/>
              <a:ahLst/>
              <a:cxnLst/>
              <a:rect l="l" t="t" r="r" b="b"/>
              <a:pathLst>
                <a:path h="1115060">
                  <a:moveTo>
                    <a:pt x="0" y="11146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36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235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108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53921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3144" y="1110612"/>
            <a:ext cx="4106545" cy="12465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2260" marR="277622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(FOLLOW)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56665">
              <a:lnSpc>
                <a:spcPct val="100000"/>
              </a:lnSpc>
              <a:spcBef>
                <a:spcPts val="11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→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2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∪</a:t>
            </a:r>
            <a:r>
              <a:rPr sz="1100" spc="30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7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baseline="31000" dirty="0">
                <a:solidFill>
                  <a:srgbClr val="0000CC"/>
                </a:solidFill>
                <a:latin typeface="Comic Sans MS" panose="030F0702030302020204"/>
                <a:cs typeface="Comic Sans MS" panose="030F0702030302020204"/>
              </a:rPr>
              <a:t>*</a:t>
            </a:r>
            <a:r>
              <a:rPr sz="1200" spc="172" baseline="31000" dirty="0">
                <a:solidFill>
                  <a:srgbClr val="0000C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(</a:t>
            </a:r>
            <a:r>
              <a:rPr sz="1100" spc="-2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R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7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)</a:t>
            </a:r>
            <a:r>
              <a:rPr sz="1100" spc="-25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|</a:t>
            </a:r>
            <a:r>
              <a:rPr sz="1100" spc="65" dirty="0">
                <a:solidFill>
                  <a:srgbClr val="0000CC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Tahoma" panose="020B0604030504040204"/>
                <a:cs typeface="Tahoma" panose="020B0604030504040204"/>
              </a:rPr>
              <a:t>id</a:t>
            </a:r>
            <a:endParaRPr sz="1100">
              <a:latin typeface="Tahoma" panose="020B0604030504040204"/>
              <a:cs typeface="Tahoma" panose="020B0604030504040204"/>
            </a:endParaRPr>
          </a:p>
          <a:p>
            <a:pPr marL="302260" marR="43180">
              <a:lnSpc>
                <a:spcPct val="103000"/>
              </a:lnSpc>
              <a:spcBef>
                <a:spcPts val="1095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generates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regular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over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identifiers.</a:t>
            </a:r>
            <a:r>
              <a:rPr sz="11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Find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FOLLOW(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nonterminal</a:t>
            </a:r>
            <a:r>
              <a:rPr sz="1100" spc="1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spc="9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1442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The</a:t>
            </a:r>
            <a:r>
              <a:rPr sz="600" b="1" spc="20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Parse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Table</a:t>
            </a:r>
            <a:r>
              <a:rPr sz="600" b="1" spc="20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Entries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740994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73800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0055" y="709192"/>
            <a:ext cx="88836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Left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Factoring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Nullability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038313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035328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35621"/>
            <a:ext cx="155257" cy="15525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632940"/>
            <a:ext cx="155257" cy="15525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30247"/>
            <a:ext cx="155257" cy="1552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4675" y="1303806"/>
            <a:ext cx="1669414" cy="7867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9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The</a:t>
            </a:r>
            <a:r>
              <a:rPr sz="1100" spc="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FIRST</a:t>
            </a:r>
            <a:r>
              <a:rPr sz="1100" spc="10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FAF9FB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The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FOLLOW</a:t>
            </a:r>
            <a:r>
              <a:rPr sz="1100" spc="1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0" action="ppaction://hlinksldjump"/>
              </a:rPr>
              <a:t>Function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 indent="-165100">
              <a:lnSpc>
                <a:spcPct val="100000"/>
              </a:lnSpc>
              <a:spcBef>
                <a:spcPts val="1020"/>
              </a:spcBef>
              <a:buClr>
                <a:srgbClr val="EAE5EF"/>
              </a:buClr>
              <a:buSzPct val="73000"/>
              <a:buFont typeface="Comic Sans MS" panose="030F0702030302020204"/>
              <a:buAutoNum type="arabicPlain" startAt="3"/>
              <a:tabLst>
                <a:tab pos="177800" algn="l"/>
              </a:tabLst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Parse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Table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Entries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227567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223870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055" y="2195752"/>
            <a:ext cx="1136015" cy="48958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The</a:t>
            </a:r>
            <a:r>
              <a:rPr sz="1100" spc="7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Parse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Table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1020"/>
              </a:spcBef>
            </a:pP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Predictive</a:t>
            </a:r>
            <a:r>
              <a:rPr sz="1100" spc="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Parsing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0779" y="2524874"/>
            <a:ext cx="155257" cy="15525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24675" y="25220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7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779" y="2822194"/>
            <a:ext cx="155257" cy="155257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24675" y="2790379"/>
            <a:ext cx="8928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8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6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7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Lec-8_ LL(1) Parsing Table _ Check Whether a Grammar is LL(1) or Not - 0-0-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60515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1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66992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2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59245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5-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66929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18159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Nullability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Table-</a:t>
            </a:r>
            <a:r>
              <a:rPr dirty="0"/>
              <a:t>Driven</a:t>
            </a:r>
            <a:r>
              <a:rPr spc="305" dirty="0"/>
              <a:t> </a:t>
            </a:r>
            <a:r>
              <a:rPr spc="114" dirty="0"/>
              <a:t>LL</a:t>
            </a:r>
            <a:r>
              <a:rPr spc="310" dirty="0"/>
              <a:t> </a:t>
            </a:r>
            <a:r>
              <a:rPr spc="50" dirty="0"/>
              <a:t>Parsing</a:t>
            </a:r>
            <a:endParaRPr spc="5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05115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594929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818754"/>
            <a:ext cx="52527" cy="5252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15" y="2042579"/>
            <a:ext cx="52527" cy="5252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02932" y="1296517"/>
            <a:ext cx="3129915" cy="839469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build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parsing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table,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need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three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concepts: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Nullability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 marR="1516380">
              <a:lnSpc>
                <a:spcPct val="147000"/>
              </a:lnSpc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0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function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0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FOLLOW</a:t>
            </a:r>
            <a:r>
              <a:rPr sz="10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function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18429"/>
            <a:ext cx="880744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Top-Down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Parsing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250" y="182245"/>
            <a:ext cx="4255135" cy="430530"/>
          </a:xfrm>
        </p:spPr>
        <p:txBody>
          <a:bodyPr wrap="square"/>
          <a:p>
            <a:r>
              <a:rPr lang="en-US"/>
              <a:t>jehetu L’-&gt; epsilon so follow of L’ onujayi  oi rule ta bosabo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8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10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62166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10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6375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8_ LL(1) Parsing Table _ Check Whether a Grammar is LL(1) or Not - 0-10-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5480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7_ What is Parsing &amp; Types of Parsers _ Syntax Analysis 5-50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9_ How to Check a Grammar is LL(1) or Not _ Short Trick 4-26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9_ How to Check a Grammar is LL(1) or Not _ Short Trick 5-48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6" name="Picture 5" descr="Lec-9_ How to Check a Grammar is LL(1) or Not _ Short Trick 9-6 screensh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" y="8680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144" y="746135"/>
            <a:ext cx="2955290" cy="168910"/>
          </a:xfrm>
        </p:spPr>
        <p:txBody>
          <a:bodyPr/>
          <a:p>
            <a:r>
              <a:rPr lang="en-US"/>
              <a:t>-----&gt;&gt; if A -&gt; e then follow(A) nibo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84785" y="1407795"/>
            <a:ext cx="38836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ym typeface="+mn-ea"/>
              </a:rPr>
              <a:t>-----&gt;&gt;jodi protiti cell a ekti matro entry thake eita k LL(1) parser bolbo</a:t>
            </a:r>
            <a:endParaRPr lang="en-US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32361</Words>
  <Application>WPS Presentation</Application>
  <PresentationFormat>On-screen Show (4:3)</PresentationFormat>
  <Paragraphs>3574</Paragraphs>
  <Slides>149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149</vt:i4>
      </vt:variant>
    </vt:vector>
  </HeadingPairs>
  <TitlesOfParts>
    <vt:vector size="171" baseType="lpstr">
      <vt:lpstr>Arial</vt:lpstr>
      <vt:lpstr>SimSun</vt:lpstr>
      <vt:lpstr>Wingdings</vt:lpstr>
      <vt:lpstr>Palatino Linotype</vt:lpstr>
      <vt:lpstr>Georgia</vt:lpstr>
      <vt:lpstr>Comic Sans MS</vt:lpstr>
      <vt:lpstr>Book Antiqua</vt:lpstr>
      <vt:lpstr>Bookman Old Style</vt:lpstr>
      <vt:lpstr>Cambria</vt:lpstr>
      <vt:lpstr>Tahoma</vt:lpstr>
      <vt:lpstr>Trebuchet MS</vt:lpstr>
      <vt:lpstr>Microsoft YaHei</vt:lpstr>
      <vt:lpstr>Arial Unicode MS</vt:lpstr>
      <vt:lpstr>Calibri</vt:lpstr>
      <vt:lpstr>Garamond</vt:lpstr>
      <vt:lpstr>Verdana</vt:lpstr>
      <vt:lpstr>Sitka Subheading</vt:lpstr>
      <vt:lpstr>Arial</vt:lpstr>
      <vt:lpstr>Times New Roman</vt:lpstr>
      <vt:lpstr>Century Gothic</vt:lpstr>
      <vt:lpstr>Arial Black</vt:lpstr>
      <vt:lpstr>Office Theme</vt:lpstr>
      <vt:lpstr>Top-Down Parsing</vt:lpstr>
      <vt:lpstr>Nullability</vt:lpstr>
      <vt:lpstr>Outline</vt:lpstr>
      <vt:lpstr>Left Factoring</vt:lpstr>
      <vt:lpstr>Left Factoring</vt:lpstr>
      <vt:lpstr>Example</vt:lpstr>
      <vt:lpstr>Example</vt:lpstr>
      <vt:lpstr>Outline</vt:lpstr>
      <vt:lpstr>Table-Driven LL Parsing</vt:lpstr>
      <vt:lpstr>Nullability</vt:lpstr>
      <vt:lpstr>PowerPoint 演示文稿</vt:lpstr>
      <vt:lpstr>Nullability</vt:lpstr>
      <vt:lpstr>Example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Lec-10: What is LL(1) Parser | How it Works | Full Concept</vt:lpstr>
      <vt:lpstr>The FIRST Function</vt:lpstr>
      <vt:lpstr>Computing FIRST(X)</vt:lpstr>
      <vt:lpstr>FIRST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PowerPoint 演示文稿</vt:lpstr>
      <vt:lpstr>Example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FOLLOW Function</vt:lpstr>
      <vt:lpstr>Computing FOLLOW(A)</vt:lpstr>
      <vt:lpstr>FOLLOW</vt:lpstr>
      <vt:lpstr>PowerPoint 演示文稿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Lec-10: What is LL(1) Parser | How it Works | Full Concept</vt:lpstr>
      <vt:lpstr>Nullability and FIRST for Strings</vt:lpstr>
      <vt:lpstr>Nullability and FIRST for Strings</vt:lpstr>
      <vt:lpstr>Nullability and FIRST for Strings</vt:lpstr>
      <vt:lpstr>PowerPoint 演示文稿</vt:lpstr>
      <vt:lpstr>Parse Table Entries</vt:lpstr>
      <vt:lpstr>Example</vt:lpstr>
      <vt:lpstr>PowerPoint 演示文稿</vt:lpstr>
      <vt:lpstr>Outline</vt:lpstr>
      <vt:lpstr>Example</vt:lpstr>
      <vt:lpstr>Example</vt:lpstr>
      <vt:lpstr>Example</vt:lpstr>
      <vt:lpstr>Example</vt:lpstr>
      <vt:lpstr>Outline</vt:lpstr>
      <vt:lpstr>Predictive Parsing</vt:lpstr>
      <vt:lpstr>Predictive Parsing</vt:lpstr>
      <vt:lpstr>Predictive Parsing Algorithm</vt:lpstr>
      <vt:lpstr>Predictive Parsing Algorithm</vt:lpstr>
      <vt:lpstr>Predictive Parsing Algorithm</vt:lpstr>
      <vt:lpstr>Predictive Parsing Algorithm</vt:lpstr>
      <vt:lpstr>Predictive Parsing Algorithm</vt:lpstr>
      <vt:lpstr>Predictive Parsing Algorithm</vt:lpstr>
      <vt:lpstr>Stack</vt:lpstr>
      <vt:lpstr>ExampleM[E,(] = E—&gt;TE’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Assignment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Top-Down Parsing</dc:title>
  <dc:creator>Rokan Uddin Faruqui </dc:creator>
  <cp:lastModifiedBy>Sharifunnaher Snigdha</cp:lastModifiedBy>
  <cp:revision>11</cp:revision>
  <dcterms:created xsi:type="dcterms:W3CDTF">2025-11-15T16:44:00Z</dcterms:created>
  <dcterms:modified xsi:type="dcterms:W3CDTF">2025-11-25T20:51:42Z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2020-01-29T18:00:00Z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2025-11-15T18:00:00Z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3F121307F63E484EA81F460605F41B43_12</vt:lpwstr>
  </property>
  <property fmtid="{D5CDD505-2E9C-101B-9397-08002B2CF9AE}" pid="7" name="KSOProductBuildVer">
    <vt:lpwstr>1033-12.2.0.23155</vt:lpwstr>
  </property>
</Properties>
</file>